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13" r:id="rId1"/>
  </p:sldMasterIdLst>
  <p:sldIdLst>
    <p:sldId id="256" r:id="rId2"/>
    <p:sldId id="257" r:id="rId3"/>
    <p:sldId id="267" r:id="rId4"/>
    <p:sldId id="266" r:id="rId5"/>
    <p:sldId id="265" r:id="rId6"/>
    <p:sldId id="261" r:id="rId7"/>
    <p:sldId id="258" r:id="rId8"/>
    <p:sldId id="259" r:id="rId9"/>
    <p:sldId id="260" r:id="rId10"/>
    <p:sldId id="268" r:id="rId11"/>
    <p:sldId id="269" r:id="rId12"/>
    <p:sldId id="270" r:id="rId13"/>
    <p:sldId id="271" r:id="rId14"/>
    <p:sldId id="272" r:id="rId15"/>
    <p:sldId id="273" r:id="rId16"/>
    <p:sldId id="262" r:id="rId17"/>
    <p:sldId id="263" r:id="rId18"/>
    <p:sldId id="264"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84F4F"/>
    <a:srgbClr val="C72277"/>
    <a:srgbClr val="BFC21F"/>
    <a:srgbClr val="5985DE"/>
    <a:srgbClr val="0741B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527F9D6-24E1-6258-C2D8-DD51B6DE4924}" v="1923" dt="2021-07-09T19:19:52.364"/>
    <p1510:client id="{9B36D328-AB8D-10CA-DBF7-09D652CDC7F5}" v="23" dt="2021-07-10T10:15:32.750"/>
    <p1510:client id="{E49AAB7F-9F71-3762-379F-67BFF0B2F72C}" v="3238" dt="2021-07-10T09:18:22.093"/>
    <p1510:client id="{F0D4980C-B702-B5DF-D59C-264F4CA7BDB8}" v="796" dt="2021-07-09T20:14:41.98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2" autoAdjust="0"/>
    <p:restoredTop sz="94660"/>
  </p:normalViewPr>
  <p:slideViewPr>
    <p:cSldViewPr snapToGrid="0">
      <p:cViewPr varScale="1">
        <p:scale>
          <a:sx n="86" d="100"/>
          <a:sy n="86" d="100"/>
        </p:scale>
        <p:origin x="96" y="8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F9204-3F29-4C3A-BA41-3063400202C4}"/>
              </a:ext>
            </a:extLst>
          </p:cNvPr>
          <p:cNvSpPr>
            <a:spLocks noGrp="1"/>
          </p:cNvSpPr>
          <p:nvPr>
            <p:ph type="ctrTitle"/>
          </p:nvPr>
        </p:nvSpPr>
        <p:spPr>
          <a:xfrm>
            <a:off x="1524000" y="1122363"/>
            <a:ext cx="9144000" cy="2387600"/>
          </a:xfrm>
        </p:spPr>
        <p:txBody>
          <a:bodyPr anchor="b"/>
          <a:lstStyle>
            <a:lvl1pPr algn="ctr">
              <a:defRPr sz="4400"/>
            </a:lvl1pPr>
          </a:lstStyle>
          <a:p>
            <a:r>
              <a:rPr lang="en-US" dirty="0"/>
              <a:t>Click to edit Master title style</a:t>
            </a:r>
          </a:p>
        </p:txBody>
      </p:sp>
      <p:sp>
        <p:nvSpPr>
          <p:cNvPr id="3" name="Subtitle 2">
            <a:extLst>
              <a:ext uri="{FF2B5EF4-FFF2-40B4-BE49-F238E27FC236}">
                <a16:creationId xmlns:a16="http://schemas.microsoft.com/office/drawing/2014/main" id="{203393CD-7262-4AC7-80E6-52FE6F3F39BA}"/>
              </a:ext>
            </a:extLst>
          </p:cNvPr>
          <p:cNvSpPr>
            <a:spLocks noGrp="1"/>
          </p:cNvSpPr>
          <p:nvPr>
            <p:ph type="subTitle" idx="1"/>
          </p:nvPr>
        </p:nvSpPr>
        <p:spPr>
          <a:xfrm>
            <a:off x="1524000" y="3602038"/>
            <a:ext cx="9144000" cy="1655762"/>
          </a:xfrm>
        </p:spPr>
        <p:txBody>
          <a:bodyPr/>
          <a:lstStyle>
            <a:lvl1pPr marL="0" indent="0" algn="ctr">
              <a:buNone/>
              <a:defRPr sz="2000">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D7D430AE-0210-4E82-AD7B-41B112DE7F7D}"/>
              </a:ext>
            </a:extLst>
          </p:cNvPr>
          <p:cNvSpPr>
            <a:spLocks noGrp="1"/>
          </p:cNvSpPr>
          <p:nvPr>
            <p:ph type="dt" sz="half" idx="10"/>
          </p:nvPr>
        </p:nvSpPr>
        <p:spPr/>
        <p:txBody>
          <a:bodyPr/>
          <a:lstStyle>
            <a:lvl1pPr>
              <a:defRPr>
                <a:latin typeface="+mn-lt"/>
              </a:defRPr>
            </a:lvl1pPr>
          </a:lstStyle>
          <a:p>
            <a:fld id="{11A6662E-FAF4-44BC-88B5-85A7CBFB6D30}" type="datetime1">
              <a:rPr lang="en-US" smtClean="0"/>
              <a:pPr/>
              <a:t>7/14/2021</a:t>
            </a:fld>
            <a:endParaRPr lang="en-US"/>
          </a:p>
        </p:txBody>
      </p:sp>
      <p:sp>
        <p:nvSpPr>
          <p:cNvPr id="5" name="Footer Placeholder 4">
            <a:extLst>
              <a:ext uri="{FF2B5EF4-FFF2-40B4-BE49-F238E27FC236}">
                <a16:creationId xmlns:a16="http://schemas.microsoft.com/office/drawing/2014/main" id="{0F221974-7DEC-459D-9642-CB5B59C82771}"/>
              </a:ext>
            </a:extLst>
          </p:cNvPr>
          <p:cNvSpPr>
            <a:spLocks noGrp="1"/>
          </p:cNvSpPr>
          <p:nvPr>
            <p:ph type="ftr" sz="quarter" idx="11"/>
          </p:nvPr>
        </p:nvSpPr>
        <p:spPr/>
        <p:txBody>
          <a:bodyPr/>
          <a:lstStyle>
            <a:lvl1pPr>
              <a:defRPr>
                <a:latin typeface="+mn-lt"/>
              </a:defRPr>
            </a:lvl1pPr>
          </a:lstStyle>
          <a:p>
            <a:endParaRPr lang="en-US"/>
          </a:p>
        </p:txBody>
      </p:sp>
      <p:sp>
        <p:nvSpPr>
          <p:cNvPr id="6" name="Slide Number Placeholder 5">
            <a:extLst>
              <a:ext uri="{FF2B5EF4-FFF2-40B4-BE49-F238E27FC236}">
                <a16:creationId xmlns:a16="http://schemas.microsoft.com/office/drawing/2014/main" id="{60731837-C94E-4B5B-BCF0-110C69EDB41C}"/>
              </a:ext>
            </a:extLst>
          </p:cNvPr>
          <p:cNvSpPr>
            <a:spLocks noGrp="1"/>
          </p:cNvSpPr>
          <p:nvPr>
            <p:ph type="sldNum" sz="quarter" idx="12"/>
          </p:nvPr>
        </p:nvSpPr>
        <p:spPr/>
        <p:txBody>
          <a:bodyPr/>
          <a:lstStyle>
            <a:lvl1pPr>
              <a:defRPr>
                <a:latin typeface="+mn-lt"/>
              </a:defRPr>
            </a:lvl1pPr>
          </a:lstStyle>
          <a:p>
            <a:fld id="{73B850FF-6169-4056-8077-06FFA93A5366}" type="slidenum">
              <a:rPr lang="en-US" smtClean="0"/>
              <a:pPr/>
              <a:t>‹#›</a:t>
            </a:fld>
            <a:endParaRPr lang="en-US"/>
          </a:p>
        </p:txBody>
      </p:sp>
    </p:spTree>
    <p:extLst>
      <p:ext uri="{BB962C8B-B14F-4D97-AF65-F5344CB8AC3E}">
        <p14:creationId xmlns:p14="http://schemas.microsoft.com/office/powerpoint/2010/main" val="33442128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7ABDD2-E186-4F25-8FDE-D1E875E9C30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318CC5B-A7E0-48B1-8329-6533AC76E7B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3905B1B-77FE-4BFC-BF87-87DA989F0082}"/>
              </a:ext>
            </a:extLst>
          </p:cNvPr>
          <p:cNvSpPr>
            <a:spLocks noGrp="1"/>
          </p:cNvSpPr>
          <p:nvPr>
            <p:ph type="dt" sz="half" idx="10"/>
          </p:nvPr>
        </p:nvSpPr>
        <p:spPr/>
        <p:txBody>
          <a:bodyPr/>
          <a:lstStyle/>
          <a:p>
            <a:fld id="{4C559632-1575-4E14-B53B-3DC3D5ED3947}" type="datetime1">
              <a:rPr lang="en-US" smtClean="0"/>
              <a:t>7/14/2021</a:t>
            </a:fld>
            <a:endParaRPr lang="en-US"/>
          </a:p>
        </p:txBody>
      </p:sp>
      <p:sp>
        <p:nvSpPr>
          <p:cNvPr id="5" name="Footer Placeholder 4">
            <a:extLst>
              <a:ext uri="{FF2B5EF4-FFF2-40B4-BE49-F238E27FC236}">
                <a16:creationId xmlns:a16="http://schemas.microsoft.com/office/drawing/2014/main" id="{3118531E-1B90-4631-BD37-4BB1DBFABF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38A55E8-88DC-4280-8E04-FF50FF8EDB5A}"/>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0538806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960633D-90E4-4F5A-9EBF-DDEC2B0B471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DDD3065-FA3D-42C8-BFDA-967C87F4F28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4DC126F-38E2-4425-861F-98ED432284BA}"/>
              </a:ext>
            </a:extLst>
          </p:cNvPr>
          <p:cNvSpPr>
            <a:spLocks noGrp="1"/>
          </p:cNvSpPr>
          <p:nvPr>
            <p:ph type="dt" sz="half" idx="10"/>
          </p:nvPr>
        </p:nvSpPr>
        <p:spPr/>
        <p:txBody>
          <a:bodyPr/>
          <a:lstStyle/>
          <a:p>
            <a:fld id="{CC4A6868-2568-4CC9-B302-F37117B01A6E}" type="datetime1">
              <a:rPr lang="en-US" smtClean="0"/>
              <a:t>7/14/2021</a:t>
            </a:fld>
            <a:endParaRPr lang="en-US"/>
          </a:p>
        </p:txBody>
      </p:sp>
      <p:sp>
        <p:nvSpPr>
          <p:cNvPr id="5" name="Footer Placeholder 4">
            <a:extLst>
              <a:ext uri="{FF2B5EF4-FFF2-40B4-BE49-F238E27FC236}">
                <a16:creationId xmlns:a16="http://schemas.microsoft.com/office/drawing/2014/main" id="{CA9645D8-F22A-4354-A8B3-96E8A2D232A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59E2295-A616-4D57-8800-7B7E213A8CC8}"/>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0923484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4CC1FC-ADE8-488C-A1DA-2FD569FD4D09}"/>
              </a:ext>
            </a:extLst>
          </p:cNvPr>
          <p:cNvSpPr>
            <a:spLocks noGrp="1"/>
          </p:cNvSpPr>
          <p:nvPr>
            <p:ph type="title"/>
          </p:nvPr>
        </p:nvSpPr>
        <p:spPr>
          <a:xfrm>
            <a:off x="838200" y="365760"/>
            <a:ext cx="10515600" cy="1325563"/>
          </a:xfr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57F02842-38C3-46D6-8527-0F6FE623C511}"/>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0E864CF5-F681-40C2-88CC-E02206C9CECB}"/>
              </a:ext>
            </a:extLst>
          </p:cNvPr>
          <p:cNvSpPr>
            <a:spLocks noGrp="1"/>
          </p:cNvSpPr>
          <p:nvPr>
            <p:ph type="dt" sz="half" idx="10"/>
          </p:nvPr>
        </p:nvSpPr>
        <p:spPr/>
        <p:txBody>
          <a:bodyPr/>
          <a:lstStyle/>
          <a:p>
            <a:fld id="{0055F08A-1E71-4B2B-BB49-E743F2903911}" type="datetime1">
              <a:rPr lang="en-US" smtClean="0"/>
              <a:t>7/14/2021</a:t>
            </a:fld>
            <a:endParaRPr lang="en-US" dirty="0"/>
          </a:p>
        </p:txBody>
      </p:sp>
      <p:sp>
        <p:nvSpPr>
          <p:cNvPr id="5" name="Footer Placeholder 4">
            <a:extLst>
              <a:ext uri="{FF2B5EF4-FFF2-40B4-BE49-F238E27FC236}">
                <a16:creationId xmlns:a16="http://schemas.microsoft.com/office/drawing/2014/main" id="{82C04753-4FE4-4A6F-99BB-CFFC92E0CD0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A569D1-DB13-4BD9-8BA9-0DEAD98F893F}"/>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138295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20B05-7BF6-4073-9106-FA19E97273CB}"/>
              </a:ext>
            </a:extLst>
          </p:cNvPr>
          <p:cNvSpPr>
            <a:spLocks noGrp="1"/>
          </p:cNvSpPr>
          <p:nvPr>
            <p:ph type="title"/>
          </p:nvPr>
        </p:nvSpPr>
        <p:spPr>
          <a:xfrm>
            <a:off x="831850" y="1709738"/>
            <a:ext cx="10515600" cy="2852737"/>
          </a:xfrm>
        </p:spPr>
        <p:txBody>
          <a:bodyPr anchor="b"/>
          <a:lstStyle>
            <a:lvl1pPr>
              <a:defRPr sz="4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4E8EE8D7-6B58-4A3F-9DD5-E563D5192A68}"/>
              </a:ext>
            </a:extLst>
          </p:cNvPr>
          <p:cNvSpPr>
            <a:spLocks noGrp="1"/>
          </p:cNvSpPr>
          <p:nvPr>
            <p:ph type="body" idx="1"/>
          </p:nvPr>
        </p:nvSpPr>
        <p:spPr>
          <a:xfrm>
            <a:off x="831850" y="4589463"/>
            <a:ext cx="1051560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102990E-9F0A-446A-B5B8-459CA8D98D92}"/>
              </a:ext>
            </a:extLst>
          </p:cNvPr>
          <p:cNvSpPr>
            <a:spLocks noGrp="1"/>
          </p:cNvSpPr>
          <p:nvPr>
            <p:ph type="dt" sz="half" idx="10"/>
          </p:nvPr>
        </p:nvSpPr>
        <p:spPr/>
        <p:txBody>
          <a:bodyPr/>
          <a:lstStyle/>
          <a:p>
            <a:fld id="{15417D9E-721A-44BB-8863-9873FE64DA75}" type="datetime1">
              <a:rPr lang="en-US" smtClean="0"/>
              <a:t>7/14/2021</a:t>
            </a:fld>
            <a:endParaRPr lang="en-US"/>
          </a:p>
        </p:txBody>
      </p:sp>
      <p:sp>
        <p:nvSpPr>
          <p:cNvPr id="5" name="Footer Placeholder 4">
            <a:extLst>
              <a:ext uri="{FF2B5EF4-FFF2-40B4-BE49-F238E27FC236}">
                <a16:creationId xmlns:a16="http://schemas.microsoft.com/office/drawing/2014/main" id="{89E68EAA-4377-45FF-9D7C-9E77BC9F27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07FA71-74C3-44B8-A0AC-E18A1E76B43D}"/>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4687046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71F12-2D88-4F76-AF46-BD5156C127A9}"/>
              </a:ext>
            </a:extLst>
          </p:cNvPr>
          <p:cNvSpPr>
            <a:spLocks noGrp="1"/>
          </p:cNvSpPr>
          <p:nvPr>
            <p:ph type="title"/>
          </p:nvPr>
        </p:nvSpPr>
        <p:spPr>
          <a:xfrm>
            <a:off x="838200" y="365760"/>
            <a:ext cx="10515600" cy="1325563"/>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E6E1AA46-E3EB-4704-B019-F90F1E6177A5}"/>
              </a:ext>
            </a:extLst>
          </p:cNvPr>
          <p:cNvSpPr>
            <a:spLocks noGrp="1"/>
          </p:cNvSpPr>
          <p:nvPr>
            <p:ph sz="half" idx="1"/>
          </p:nvPr>
        </p:nvSpPr>
        <p:spPr>
          <a:xfrm>
            <a:off x="838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5C17480F-A530-4D05-9A22-E573FB4BA62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5B56FDA-C47A-4F4A-A364-BA60A25AB90A}"/>
              </a:ext>
            </a:extLst>
          </p:cNvPr>
          <p:cNvSpPr>
            <a:spLocks noGrp="1"/>
          </p:cNvSpPr>
          <p:nvPr>
            <p:ph type="dt" sz="half" idx="10"/>
          </p:nvPr>
        </p:nvSpPr>
        <p:spPr/>
        <p:txBody>
          <a:bodyPr/>
          <a:lstStyle/>
          <a:p>
            <a:fld id="{5F31DA2F-80B8-49CF-99FB-5ABCA53A607A}" type="datetime1">
              <a:rPr lang="en-US" smtClean="0"/>
              <a:t>7/14/2021</a:t>
            </a:fld>
            <a:endParaRPr lang="en-US"/>
          </a:p>
        </p:txBody>
      </p:sp>
      <p:sp>
        <p:nvSpPr>
          <p:cNvPr id="6" name="Footer Placeholder 5">
            <a:extLst>
              <a:ext uri="{FF2B5EF4-FFF2-40B4-BE49-F238E27FC236}">
                <a16:creationId xmlns:a16="http://schemas.microsoft.com/office/drawing/2014/main" id="{7326D8DD-6D84-44D4-8A1B-57615B3ED83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4C8FE31-B577-4017-8AFE-A8BA09596E9C}"/>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224530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C28C9-B8CC-413F-9FFA-626680E4A82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B53FE72-9D42-45F5-A37F-B12130388AD5}"/>
              </a:ext>
            </a:extLst>
          </p:cNvPr>
          <p:cNvSpPr>
            <a:spLocks noGrp="1"/>
          </p:cNvSpPr>
          <p:nvPr>
            <p:ph type="body" idx="1"/>
          </p:nvPr>
        </p:nvSpPr>
        <p:spPr>
          <a:xfrm>
            <a:off x="839788" y="1752600"/>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EE3A31D-9B5F-4DE3-B18D-F7F77782EB46}"/>
              </a:ext>
            </a:extLst>
          </p:cNvPr>
          <p:cNvSpPr>
            <a:spLocks noGrp="1"/>
          </p:cNvSpPr>
          <p:nvPr>
            <p:ph sz="half" idx="2"/>
          </p:nvPr>
        </p:nvSpPr>
        <p:spPr>
          <a:xfrm>
            <a:off x="839788" y="2666999"/>
            <a:ext cx="5157787" cy="35226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F0BE1D2D-822C-466C-A7B9-1A2D97366A41}"/>
              </a:ext>
            </a:extLst>
          </p:cNvPr>
          <p:cNvSpPr>
            <a:spLocks noGrp="1"/>
          </p:cNvSpPr>
          <p:nvPr>
            <p:ph type="body" sz="quarter" idx="3"/>
          </p:nvPr>
        </p:nvSpPr>
        <p:spPr>
          <a:xfrm>
            <a:off x="6172200" y="1752600"/>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6F13B2C-44CA-49C4-BC84-02AF1638F381}"/>
              </a:ext>
            </a:extLst>
          </p:cNvPr>
          <p:cNvSpPr>
            <a:spLocks noGrp="1"/>
          </p:cNvSpPr>
          <p:nvPr>
            <p:ph sz="quarter" idx="4"/>
          </p:nvPr>
        </p:nvSpPr>
        <p:spPr>
          <a:xfrm>
            <a:off x="6172200" y="2666999"/>
            <a:ext cx="5183188" cy="35226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793CB55-E9C1-4CE6-9B61-81B71475B960}"/>
              </a:ext>
            </a:extLst>
          </p:cNvPr>
          <p:cNvSpPr>
            <a:spLocks noGrp="1"/>
          </p:cNvSpPr>
          <p:nvPr>
            <p:ph type="dt" sz="half" idx="10"/>
          </p:nvPr>
        </p:nvSpPr>
        <p:spPr/>
        <p:txBody>
          <a:bodyPr/>
          <a:lstStyle/>
          <a:p>
            <a:fld id="{28852172-E6C9-4B6C-929A-A9DE3837BBF1}" type="datetime1">
              <a:rPr lang="en-US" smtClean="0"/>
              <a:t>7/14/2021</a:t>
            </a:fld>
            <a:endParaRPr lang="en-US"/>
          </a:p>
        </p:txBody>
      </p:sp>
      <p:sp>
        <p:nvSpPr>
          <p:cNvPr id="8" name="Footer Placeholder 7">
            <a:extLst>
              <a:ext uri="{FF2B5EF4-FFF2-40B4-BE49-F238E27FC236}">
                <a16:creationId xmlns:a16="http://schemas.microsoft.com/office/drawing/2014/main" id="{0DF22318-747B-4EC9-862C-D9FD488CCCE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CFBDDDF-16BD-438D-937D-0E3E30E74E86}"/>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0587138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792D5F-0BD4-4517-9233-E08AF405B6DE}"/>
              </a:ext>
            </a:extLst>
          </p:cNvPr>
          <p:cNvSpPr>
            <a:spLocks noGrp="1"/>
          </p:cNvSpPr>
          <p:nvPr>
            <p:ph type="title"/>
          </p:nvPr>
        </p:nvSpPr>
        <p:spPr>
          <a:xfrm>
            <a:off x="838200" y="365760"/>
            <a:ext cx="10515600" cy="1325563"/>
          </a:xfrm>
        </p:spPr>
        <p:txBody>
          <a:bodyPr/>
          <a:lstStyle/>
          <a:p>
            <a:r>
              <a:rPr lang="en-US"/>
              <a:t>Click to edit Master title style</a:t>
            </a:r>
          </a:p>
        </p:txBody>
      </p:sp>
      <p:sp>
        <p:nvSpPr>
          <p:cNvPr id="3" name="Date Placeholder 2">
            <a:extLst>
              <a:ext uri="{FF2B5EF4-FFF2-40B4-BE49-F238E27FC236}">
                <a16:creationId xmlns:a16="http://schemas.microsoft.com/office/drawing/2014/main" id="{B83523B8-51E3-48B8-BFD8-CE950619804E}"/>
              </a:ext>
            </a:extLst>
          </p:cNvPr>
          <p:cNvSpPr>
            <a:spLocks noGrp="1"/>
          </p:cNvSpPr>
          <p:nvPr>
            <p:ph type="dt" sz="half" idx="10"/>
          </p:nvPr>
        </p:nvSpPr>
        <p:spPr/>
        <p:txBody>
          <a:bodyPr/>
          <a:lstStyle/>
          <a:p>
            <a:fld id="{3AB41CFF-90C9-47B3-9DA1-F2BF8D839F7E}" type="datetime1">
              <a:rPr lang="en-US" smtClean="0"/>
              <a:t>7/14/2021</a:t>
            </a:fld>
            <a:endParaRPr lang="en-US"/>
          </a:p>
        </p:txBody>
      </p:sp>
      <p:sp>
        <p:nvSpPr>
          <p:cNvPr id="4" name="Footer Placeholder 3">
            <a:extLst>
              <a:ext uri="{FF2B5EF4-FFF2-40B4-BE49-F238E27FC236}">
                <a16:creationId xmlns:a16="http://schemas.microsoft.com/office/drawing/2014/main" id="{7D739B90-5D50-4424-B51D-53C39162186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16F9286-3A00-4D3C-A3F0-50AC9045C4E1}"/>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0470052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2933BE2-665A-42DA-A3B7-835F81A3F46B}"/>
              </a:ext>
            </a:extLst>
          </p:cNvPr>
          <p:cNvSpPr>
            <a:spLocks noGrp="1"/>
          </p:cNvSpPr>
          <p:nvPr>
            <p:ph type="dt" sz="half" idx="10"/>
          </p:nvPr>
        </p:nvSpPr>
        <p:spPr/>
        <p:txBody>
          <a:bodyPr/>
          <a:lstStyle/>
          <a:p>
            <a:fld id="{F06048FA-06AB-4884-A69B-986B96E68A24}" type="datetime1">
              <a:rPr lang="en-US" smtClean="0"/>
              <a:t>7/14/2021</a:t>
            </a:fld>
            <a:endParaRPr lang="en-US"/>
          </a:p>
        </p:txBody>
      </p:sp>
      <p:sp>
        <p:nvSpPr>
          <p:cNvPr id="3" name="Footer Placeholder 2">
            <a:extLst>
              <a:ext uri="{FF2B5EF4-FFF2-40B4-BE49-F238E27FC236}">
                <a16:creationId xmlns:a16="http://schemas.microsoft.com/office/drawing/2014/main" id="{634DBCBD-AD42-432D-ABA9-20D616AF3ED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E140251-3596-4673-B24B-59A6F9ED8FB3}"/>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988069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A81A1-6D8E-4DD6-8E49-DABDE6D107E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693F18F-F78D-4A31-A6BC-6552105BCFD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582C2F4-BDF4-4A4F-AA3D-52692932C24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113850F-5C87-4F08-9658-EAF049B60EB0}"/>
              </a:ext>
            </a:extLst>
          </p:cNvPr>
          <p:cNvSpPr>
            <a:spLocks noGrp="1"/>
          </p:cNvSpPr>
          <p:nvPr>
            <p:ph type="dt" sz="half" idx="10"/>
          </p:nvPr>
        </p:nvSpPr>
        <p:spPr/>
        <p:txBody>
          <a:bodyPr/>
          <a:lstStyle/>
          <a:p>
            <a:fld id="{50DB7ABA-0172-4F9C-889D-567164F66BCD}" type="datetime1">
              <a:rPr lang="en-US" smtClean="0"/>
              <a:t>7/14/2021</a:t>
            </a:fld>
            <a:endParaRPr lang="en-US"/>
          </a:p>
        </p:txBody>
      </p:sp>
      <p:sp>
        <p:nvSpPr>
          <p:cNvPr id="6" name="Footer Placeholder 5">
            <a:extLst>
              <a:ext uri="{FF2B5EF4-FFF2-40B4-BE49-F238E27FC236}">
                <a16:creationId xmlns:a16="http://schemas.microsoft.com/office/drawing/2014/main" id="{210BCE9A-A746-4439-B5D3-966FBC8E5FC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41D3B51-AA2E-4AA1-8062-A0D476D80CCB}"/>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226780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02CF7-F453-4B3E-9510-D747979878A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3E2A1B9-8A2A-4B49-8B79-76D3EEB36B4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BD9FEA03-0EC4-4085-AE63-4AA492D61A9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605AD5B-0DEA-4C6F-94D2-FAA99F2E5DA9}"/>
              </a:ext>
            </a:extLst>
          </p:cNvPr>
          <p:cNvSpPr>
            <a:spLocks noGrp="1"/>
          </p:cNvSpPr>
          <p:nvPr>
            <p:ph type="dt" sz="half" idx="10"/>
          </p:nvPr>
        </p:nvSpPr>
        <p:spPr/>
        <p:txBody>
          <a:bodyPr/>
          <a:lstStyle/>
          <a:p>
            <a:fld id="{78AC6A5B-8AE7-4A41-B5A7-9ADC6686DC18}" type="datetime1">
              <a:rPr lang="en-US" smtClean="0"/>
              <a:t>7/14/2021</a:t>
            </a:fld>
            <a:endParaRPr lang="en-US"/>
          </a:p>
        </p:txBody>
      </p:sp>
      <p:sp>
        <p:nvSpPr>
          <p:cNvPr id="6" name="Footer Placeholder 5">
            <a:extLst>
              <a:ext uri="{FF2B5EF4-FFF2-40B4-BE49-F238E27FC236}">
                <a16:creationId xmlns:a16="http://schemas.microsoft.com/office/drawing/2014/main" id="{F0DC6744-7CBA-4A1D-8F87-10699F9812F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EAD9048-35FF-4BE9-8157-BE4BAA1C7251}"/>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8825307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p:nvPr/>
        </p:nvSpPr>
        <p:spPr>
          <a:xfrm>
            <a:off x="0" y="1"/>
            <a:ext cx="12192000" cy="685800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40" name="Picture 39">
            <a:extLst>
              <a:ext uri="{FF2B5EF4-FFF2-40B4-BE49-F238E27FC236}">
                <a16:creationId xmlns:a16="http://schemas.microsoft.com/office/drawing/2014/main" id="{1CB7E8AE-A3AC-4BB7-A5C6-F00EC697B265}"/>
              </a:ext>
            </a:extLst>
          </p:cNvPr>
          <p:cNvPicPr>
            <a:picLocks noChangeAspect="1"/>
          </p:cNvPicPr>
          <p:nvPr/>
        </p:nvPicPr>
        <p:blipFill>
          <a:blip r:embed="rId13">
            <a:alphaModFix amt="35000"/>
            <a:extLst>
              <a:ext uri="{28A0092B-C50C-407E-A947-70E740481C1C}">
                <a14:useLocalDpi xmlns:a14="http://schemas.microsoft.com/office/drawing/2010/main" val="0"/>
              </a:ext>
            </a:extLst>
          </a:blip>
          <a:stretch>
            <a:fillRect/>
          </a:stretch>
        </p:blipFill>
        <p:spPr>
          <a:xfrm>
            <a:off x="0" y="1"/>
            <a:ext cx="12192000" cy="1392401"/>
          </a:xfrm>
          <a:prstGeom prst="rect">
            <a:avLst/>
          </a:prstGeom>
        </p:spPr>
      </p:pic>
      <p:sp>
        <p:nvSpPr>
          <p:cNvPr id="2" name="Title Placeholder 1">
            <a:extLst>
              <a:ext uri="{FF2B5EF4-FFF2-40B4-BE49-F238E27FC236}">
                <a16:creationId xmlns:a16="http://schemas.microsoft.com/office/drawing/2014/main" id="{E9984D45-0ED3-4D03-8E44-5E355C9134F1}"/>
              </a:ext>
            </a:extLst>
          </p:cNvPr>
          <p:cNvSpPr>
            <a:spLocks noGrp="1"/>
          </p:cNvSpPr>
          <p:nvPr>
            <p:ph type="title"/>
          </p:nvPr>
        </p:nvSpPr>
        <p:spPr>
          <a:xfrm>
            <a:off x="838200" y="425450"/>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1F687D6E-D1E9-489C-9AA9-3575C39BAA0B}"/>
              </a:ext>
            </a:extLst>
          </p:cNvPr>
          <p:cNvSpPr>
            <a:spLocks noGrp="1"/>
          </p:cNvSpPr>
          <p:nvPr>
            <p:ph type="body" idx="1"/>
          </p:nvPr>
        </p:nvSpPr>
        <p:spPr>
          <a:xfrm>
            <a:off x="838200" y="1949450"/>
            <a:ext cx="10515600" cy="41957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6364E9C-08EE-4B1B-B3FC-D6D997F4EA38}"/>
              </a:ext>
            </a:extLst>
          </p:cNvPr>
          <p:cNvSpPr>
            <a:spLocks noGrp="1"/>
          </p:cNvSpPr>
          <p:nvPr>
            <p:ph type="dt" sz="half" idx="2"/>
          </p:nvPr>
        </p:nvSpPr>
        <p:spPr>
          <a:xfrm>
            <a:off x="838200" y="6324600"/>
            <a:ext cx="2743200" cy="365125"/>
          </a:xfrm>
          <a:prstGeom prst="rect">
            <a:avLst/>
          </a:prstGeom>
        </p:spPr>
        <p:txBody>
          <a:bodyPr vert="horz" lIns="91440" tIns="45720" rIns="91440" bIns="45720" rtlCol="0" anchor="ctr"/>
          <a:lstStyle>
            <a:lvl1pPr algn="l">
              <a:defRPr sz="900">
                <a:solidFill>
                  <a:schemeClr val="bg1">
                    <a:alpha val="60000"/>
                  </a:schemeClr>
                </a:solidFill>
                <a:latin typeface="+mn-lt"/>
              </a:defRPr>
            </a:lvl1pPr>
          </a:lstStyle>
          <a:p>
            <a:fld id="{57E0CF6C-748E-4B7A-BC8B-3011EF78ED13}" type="datetime1">
              <a:rPr lang="en-US" smtClean="0"/>
              <a:pPr/>
              <a:t>7/14/2021</a:t>
            </a:fld>
            <a:endParaRPr lang="en-US" dirty="0"/>
          </a:p>
        </p:txBody>
      </p:sp>
      <p:sp>
        <p:nvSpPr>
          <p:cNvPr id="5" name="Footer Placeholder 4">
            <a:extLst>
              <a:ext uri="{FF2B5EF4-FFF2-40B4-BE49-F238E27FC236}">
                <a16:creationId xmlns:a16="http://schemas.microsoft.com/office/drawing/2014/main" id="{BAB0A1F1-38FE-4C27-81E6-A43A54793FC3}"/>
              </a:ext>
            </a:extLst>
          </p:cNvPr>
          <p:cNvSpPr>
            <a:spLocks noGrp="1"/>
          </p:cNvSpPr>
          <p:nvPr>
            <p:ph type="ftr" sz="quarter" idx="3"/>
          </p:nvPr>
        </p:nvSpPr>
        <p:spPr>
          <a:xfrm>
            <a:off x="4038600" y="6324600"/>
            <a:ext cx="4114800" cy="365125"/>
          </a:xfrm>
          <a:prstGeom prst="rect">
            <a:avLst/>
          </a:prstGeom>
        </p:spPr>
        <p:txBody>
          <a:bodyPr vert="horz" lIns="91440" tIns="45720" rIns="91440" bIns="45720" rtlCol="0" anchor="ctr"/>
          <a:lstStyle>
            <a:lvl1pPr algn="ctr">
              <a:defRPr sz="900">
                <a:solidFill>
                  <a:schemeClr val="bg1">
                    <a:alpha val="60000"/>
                  </a:schemeClr>
                </a:solidFill>
                <a:latin typeface="+mn-lt"/>
              </a:defRPr>
            </a:lvl1pPr>
          </a:lstStyle>
          <a:p>
            <a:endParaRPr lang="en-US" dirty="0"/>
          </a:p>
        </p:txBody>
      </p:sp>
      <p:sp>
        <p:nvSpPr>
          <p:cNvPr id="6" name="Slide Number Placeholder 5">
            <a:extLst>
              <a:ext uri="{FF2B5EF4-FFF2-40B4-BE49-F238E27FC236}">
                <a16:creationId xmlns:a16="http://schemas.microsoft.com/office/drawing/2014/main" id="{5E26B39A-FFD8-42EF-ADC7-7DB3B302F8B2}"/>
              </a:ext>
            </a:extLst>
          </p:cNvPr>
          <p:cNvSpPr>
            <a:spLocks noGrp="1"/>
          </p:cNvSpPr>
          <p:nvPr>
            <p:ph type="sldNum" sz="quarter" idx="4"/>
          </p:nvPr>
        </p:nvSpPr>
        <p:spPr>
          <a:xfrm>
            <a:off x="8610600" y="6324600"/>
            <a:ext cx="2743200" cy="365125"/>
          </a:xfrm>
          <a:prstGeom prst="rect">
            <a:avLst/>
          </a:prstGeom>
        </p:spPr>
        <p:txBody>
          <a:bodyPr vert="horz" lIns="91440" tIns="45720" rIns="91440" bIns="45720" rtlCol="0" anchor="ctr"/>
          <a:lstStyle>
            <a:lvl1pPr algn="r">
              <a:defRPr sz="900">
                <a:solidFill>
                  <a:schemeClr val="bg1">
                    <a:alpha val="60000"/>
                  </a:schemeClr>
                </a:solidFill>
                <a:latin typeface="+mn-lt"/>
              </a:defRPr>
            </a:lvl1pPr>
          </a:lstStyle>
          <a:p>
            <a:fld id="{73B850FF-6169-4056-8077-06FFA93A5366}" type="slidenum">
              <a:rPr lang="en-US" smtClean="0"/>
              <a:pPr/>
              <a:t>‹#›</a:t>
            </a:fld>
            <a:endParaRPr lang="en-US" dirty="0"/>
          </a:p>
        </p:txBody>
      </p:sp>
    </p:spTree>
    <p:extLst>
      <p:ext uri="{BB962C8B-B14F-4D97-AF65-F5344CB8AC3E}">
        <p14:creationId xmlns:p14="http://schemas.microsoft.com/office/powerpoint/2010/main" val="744555197"/>
      </p:ext>
    </p:extLst>
  </p:cSld>
  <p:clrMap bg1="lt1" tx1="dk1" bg2="lt2" tx2="dk2" accent1="accent1" accent2="accent2" accent3="accent3" accent4="accent4" accent5="accent5" accent6="accent6" hlink="hlink" folHlink="folHlink"/>
  <p:sldLayoutIdLst>
    <p:sldLayoutId id="2147483805" r:id="rId1"/>
    <p:sldLayoutId id="2147483806" r:id="rId2"/>
    <p:sldLayoutId id="2147483807" r:id="rId3"/>
    <p:sldLayoutId id="2147483808" r:id="rId4"/>
    <p:sldLayoutId id="2147483809" r:id="rId5"/>
    <p:sldLayoutId id="2147483810" r:id="rId6"/>
    <p:sldLayoutId id="2147483811" r:id="rId7"/>
    <p:sldLayoutId id="2147483802" r:id="rId8"/>
    <p:sldLayoutId id="2147483803" r:id="rId9"/>
    <p:sldLayoutId id="2147483804" r:id="rId10"/>
    <p:sldLayoutId id="2147483812" r:id="rId11"/>
  </p:sldLayoutIdLst>
  <p:hf sldNum="0" hdr="0" ftr="0" dt="0"/>
  <p:txStyles>
    <p:titleStyle>
      <a:lvl1pPr algn="l" defTabSz="914400" rtl="0" eaLnBrk="1" latinLnBrk="0" hangingPunct="1">
        <a:lnSpc>
          <a:spcPct val="100000"/>
        </a:lnSpc>
        <a:spcBef>
          <a:spcPct val="0"/>
        </a:spcBef>
        <a:buNone/>
        <a:defRPr sz="4400" b="1" kern="1200">
          <a:solidFill>
            <a:schemeClr val="bg1"/>
          </a:solidFill>
          <a:latin typeface="+mj-lt"/>
          <a:ea typeface="+mj-ea"/>
          <a:cs typeface="+mj-cs"/>
        </a:defRPr>
      </a:lvl1pPr>
    </p:titleStyle>
    <p:bodyStyle>
      <a:lvl1pPr marL="228600" indent="-228600" algn="l" defTabSz="914400" rtl="0" eaLnBrk="1" latinLnBrk="0" hangingPunct="1">
        <a:lnSpc>
          <a:spcPct val="110000"/>
        </a:lnSpc>
        <a:spcBef>
          <a:spcPts val="1000"/>
        </a:spcBef>
        <a:buClr>
          <a:schemeClr val="accent1"/>
        </a:buClr>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110000"/>
        </a:lnSpc>
        <a:spcBef>
          <a:spcPts val="500"/>
        </a:spcBef>
        <a:buClr>
          <a:schemeClr val="accent1"/>
        </a:buClr>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110000"/>
        </a:lnSpc>
        <a:spcBef>
          <a:spcPts val="500"/>
        </a:spcBef>
        <a:buClr>
          <a:schemeClr val="accent1"/>
        </a:buClr>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110000"/>
        </a:lnSpc>
        <a:spcBef>
          <a:spcPts val="500"/>
        </a:spcBef>
        <a:buClr>
          <a:schemeClr val="accent1"/>
        </a:buClr>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110000"/>
        </a:lnSpc>
        <a:spcBef>
          <a:spcPts val="500"/>
        </a:spcBef>
        <a:buClr>
          <a:schemeClr val="accent1"/>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hyperlink" Target="http://scherlund.blogspot.com/2017/12/overcoming-challenges-of-machine.html" TargetMode="External"/><Relationship Id="rId4" Type="http://schemas.openxmlformats.org/officeDocument/2006/relationships/image" Target="../media/image19.jpeg"/></Relationships>
</file>

<file path=ppt/slides/_rels/slide11.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hyperlink" Target="https://theconversation.com/a-new-space-race-is-on-to-bring-the-internet-to-the-whole-world-29028"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hyperlink" Target="https://www.frontiersin.org/articles/10.3389/fnagi.2017.00329"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hyperlink" Target="http://plampii.deviantart.com/art/Space-scene-by-Plampi-286576955"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hyperlink" Target="https://www.flickr.com/photos/chrisser/8000747233/"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hyperlink" Target="https://www.scientia.global/scicomm-corner-why-space-exploration-needs-science-communication/" TargetMode="External"/><Relationship Id="rId4" Type="http://schemas.openxmlformats.org/officeDocument/2006/relationships/image" Target="../media/image28.jpeg"/></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hyperlink" Target="http://www.cosmonoticias.org/kepler-confirma-su-primer-planeta-en-la-zona-habitable/" TargetMode="External"/><Relationship Id="rId4" Type="http://schemas.openxmlformats.org/officeDocument/2006/relationships/image" Target="../media/image29.jpeg"/></Relationships>
</file>

<file path=ppt/slides/_rels/slide17.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9.png"/><Relationship Id="rId1" Type="http://schemas.openxmlformats.org/officeDocument/2006/relationships/slideLayout" Target="../slideLayouts/slideLayout1.xml"/><Relationship Id="rId4" Type="http://schemas.openxmlformats.org/officeDocument/2006/relationships/hyperlink" Target="https://futurism.com/aliens-spot-planet-star-system-nearby-nasa-answers-reddit/" TargetMode="External"/></Relationships>
</file>

<file path=ppt/slides/_rels/slide18.xml.rels><?xml version="1.0" encoding="UTF-8" standalone="yes"?>
<Relationships xmlns="http://schemas.openxmlformats.org/package/2006/relationships"><Relationship Id="rId8" Type="http://schemas.openxmlformats.org/officeDocument/2006/relationships/hyperlink" Target="http://phl.upr.edu/projects/habitable-exoplanets-catalog/data" TargetMode="External"/><Relationship Id="rId13" Type="http://schemas.openxmlformats.org/officeDocument/2006/relationships/hyperlink" Target="https://github.com/rkmisra/cs229_project/blob/master/data/non_habitable_planets_confirmed_detailed%20_list.csv" TargetMode="External"/><Relationship Id="rId3" Type="http://schemas.openxmlformats.org/officeDocument/2006/relationships/image" Target="../media/image31.jpeg"/><Relationship Id="rId7" Type="http://schemas.openxmlformats.org/officeDocument/2006/relationships/hyperlink" Target="https://exoplanetarchive.ipac.caltech.edu/docs/data.html" TargetMode="External"/><Relationship Id="rId12" Type="http://schemas.openxmlformats.org/officeDocument/2006/relationships/hyperlink" Target="https://github.com/rkmisra/cs229_project/blob/master/data/habitable_planets_detailed_list.csv" TargetMode="External"/><Relationship Id="rId2" Type="http://schemas.openxmlformats.org/officeDocument/2006/relationships/image" Target="../media/image9.png"/><Relationship Id="rId1" Type="http://schemas.openxmlformats.org/officeDocument/2006/relationships/slideLayout" Target="../slideLayouts/slideLayout1.xml"/><Relationship Id="rId6" Type="http://schemas.openxmlformats.org/officeDocument/2006/relationships/hyperlink" Target="https://www.nasa.gov/mission_pages/kepler/overview/index.html" TargetMode="External"/><Relationship Id="rId11" Type="http://schemas.openxmlformats.org/officeDocument/2006/relationships/hyperlink" Target="https://exoplanetarchive.ipac.caltech.edu/cgi-bin/TblView/nph-tblView?%20app=ExoTbls&amp;config=cumulative" TargetMode="External"/><Relationship Id="rId5" Type="http://schemas.openxmlformats.org/officeDocument/2006/relationships/hyperlink" Target="http://www.pnas.org/content/111/35/12655.full" TargetMode="External"/><Relationship Id="rId10" Type="http://schemas.openxmlformats.org/officeDocument/2006/relationships/hyperlink" Target="https://github.com/rkmisra/cs229_project/blob/master/src/predict_habitability.py" TargetMode="External"/><Relationship Id="rId4" Type="http://schemas.openxmlformats.org/officeDocument/2006/relationships/hyperlink" Target="http://futurism.com/report-computers-will-use-more-electricity-than-we-can-generate-by-2040/" TargetMode="External"/><Relationship Id="rId9" Type="http://schemas.openxmlformats.org/officeDocument/2006/relationships/hyperlink" Target="https://arxiv.org/pdf/1710.06758.pdf" TargetMode="External"/><Relationship Id="rId14" Type="http://schemas.openxmlformats.org/officeDocument/2006/relationships/hyperlink" Target="https://exoplanetarchive.ipac.caltech.edu/docs/API_kepcandidate_columns.html"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6.jpe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7.jpe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hyperlink" Target="http://theconversation.com/rare-haul-50-exoplanets-and-16-super-earths-found-3396" TargetMode="External"/><Relationship Id="rId4" Type="http://schemas.openxmlformats.org/officeDocument/2006/relationships/image" Target="../media/image8.jpeg"/></Relationships>
</file>

<file path=ppt/slides/_rels/slide5.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hyperlink" Target="https://www.scientia.global/scicomm-corner-why-space-exploration-needs-science-communication/" TargetMode="External"/><Relationship Id="rId4" Type="http://schemas.openxmlformats.org/officeDocument/2006/relationships/image" Target="../media/image11.jpe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hyperlink" Target="https://www.universetoday.com/109731/new-technique-finds-water-in-exoplanet-atmospheres/" TargetMode="External"/><Relationship Id="rId4" Type="http://schemas.openxmlformats.org/officeDocument/2006/relationships/image" Target="../media/image12.jpeg"/></Relationships>
</file>

<file path=ppt/slides/_rels/slide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9.png"/><Relationship Id="rId1" Type="http://schemas.openxmlformats.org/officeDocument/2006/relationships/slideLayout" Target="../slideLayouts/slideLayout1.xml"/><Relationship Id="rId5" Type="http://schemas.openxmlformats.org/officeDocument/2006/relationships/image" Target="../media/image14.png"/><Relationship Id="rId4" Type="http://schemas.openxmlformats.org/officeDocument/2006/relationships/hyperlink" Target="https://esignals.haaga-helia.fi/en/2020/03/18/how-safe-are-we-from-falling-satellites-or-space-junk/"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5.jpeg"/><Relationship Id="rId7" Type="http://schemas.openxmlformats.org/officeDocument/2006/relationships/image" Target="../media/image18.png"/><Relationship Id="rId2" Type="http://schemas.openxmlformats.org/officeDocument/2006/relationships/image" Target="../media/image9.png"/><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hyperlink" Target="https://technofaq.org/posts/2020/06/how-machine-learning-and-ai-are-transforming-the-online-gambling-industry/"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2" name="Rectangle 44">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43" name="Picture 46">
            <a:extLst>
              <a:ext uri="{FF2B5EF4-FFF2-40B4-BE49-F238E27FC236}">
                <a16:creationId xmlns:a16="http://schemas.microsoft.com/office/drawing/2014/main" id="{1CB7E8AE-A3AC-4BB7-A5C6-F00EC697B26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5000"/>
            <a:extLst>
              <a:ext uri="{28A0092B-C50C-407E-A947-70E740481C1C}">
                <a14:useLocalDpi xmlns:a14="http://schemas.microsoft.com/office/drawing/2010/main" val="0"/>
              </a:ext>
            </a:extLst>
          </a:blip>
          <a:stretch>
            <a:fillRect/>
          </a:stretch>
        </p:blipFill>
        <p:spPr>
          <a:xfrm>
            <a:off x="0" y="1"/>
            <a:ext cx="12192000" cy="1392401"/>
          </a:xfrm>
          <a:prstGeom prst="rect">
            <a:avLst/>
          </a:prstGeom>
        </p:spPr>
      </p:pic>
      <p:sp useBgFill="1">
        <p:nvSpPr>
          <p:cNvPr id="44" name="Rectangle 48">
            <a:extLst>
              <a:ext uri="{FF2B5EF4-FFF2-40B4-BE49-F238E27FC236}">
                <a16:creationId xmlns:a16="http://schemas.microsoft.com/office/drawing/2014/main" id="{37FDDF72-DE39-4F99-A3C1-DD9D7815D7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51" name="Rectangle 50">
            <a:extLst>
              <a:ext uri="{FF2B5EF4-FFF2-40B4-BE49-F238E27FC236}">
                <a16:creationId xmlns:a16="http://schemas.microsoft.com/office/drawing/2014/main" id="{5E4ECE80-3AD1-450C-B62A-98788F1939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53" name="Picture 52">
            <a:extLst>
              <a:ext uri="{FF2B5EF4-FFF2-40B4-BE49-F238E27FC236}">
                <a16:creationId xmlns:a16="http://schemas.microsoft.com/office/drawing/2014/main" id="{BBF9703A-116F-4B3B-B77F-03C8F82F22A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duotone>
              <a:schemeClr val="accent1">
                <a:shade val="45000"/>
                <a:satMod val="135000"/>
              </a:schemeClr>
              <a:prstClr val="white"/>
            </a:duotone>
            <a:alphaModFix amt="60000"/>
            <a:extLst>
              <a:ext uri="{28A0092B-C50C-407E-A947-70E740481C1C}">
                <a14:useLocalDpi xmlns:a14="http://schemas.microsoft.com/office/drawing/2010/main" val="0"/>
              </a:ext>
            </a:extLst>
          </a:blip>
          <a:srcRect t="37018" r="40625"/>
          <a:stretch/>
        </p:blipFill>
        <p:spPr>
          <a:xfrm rot="16200000">
            <a:off x="40988" y="-43974"/>
            <a:ext cx="1447800" cy="1535750"/>
          </a:xfrm>
          <a:prstGeom prst="rect">
            <a:avLst/>
          </a:prstGeom>
        </p:spPr>
      </p:pic>
      <p:pic>
        <p:nvPicPr>
          <p:cNvPr id="55" name="Picture 54">
            <a:extLst>
              <a:ext uri="{FF2B5EF4-FFF2-40B4-BE49-F238E27FC236}">
                <a16:creationId xmlns:a16="http://schemas.microsoft.com/office/drawing/2014/main" id="{A1B4061D-A626-49CE-9EA0-6A70DA7D5F2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duotone>
              <a:schemeClr val="accent1">
                <a:shade val="45000"/>
                <a:satMod val="135000"/>
              </a:schemeClr>
              <a:prstClr val="white"/>
            </a:duotone>
            <a:alphaModFix amt="60000"/>
            <a:extLst>
              <a:ext uri="{28A0092B-C50C-407E-A947-70E740481C1C}">
                <a14:useLocalDpi xmlns:a14="http://schemas.microsoft.com/office/drawing/2010/main" val="0"/>
              </a:ext>
            </a:extLst>
          </a:blip>
          <a:srcRect r="46048"/>
          <a:stretch/>
        </p:blipFill>
        <p:spPr>
          <a:xfrm>
            <a:off x="10814364" y="3672852"/>
            <a:ext cx="1371600" cy="2548349"/>
          </a:xfrm>
          <a:prstGeom prst="rect">
            <a:avLst/>
          </a:prstGeom>
        </p:spPr>
      </p:pic>
      <p:pic>
        <p:nvPicPr>
          <p:cNvPr id="41" name="Picture 45" descr="A picture containing text, scene, gambling house, room&#10;&#10;Description automatically generated">
            <a:extLst>
              <a:ext uri="{FF2B5EF4-FFF2-40B4-BE49-F238E27FC236}">
                <a16:creationId xmlns:a16="http://schemas.microsoft.com/office/drawing/2014/main" id="{EC2027F6-FE3B-4C56-9339-41D94C5C00F3}"/>
              </a:ext>
            </a:extLst>
          </p:cNvPr>
          <p:cNvPicPr>
            <a:picLocks noChangeAspect="1"/>
          </p:cNvPicPr>
          <p:nvPr/>
        </p:nvPicPr>
        <p:blipFill>
          <a:blip r:embed="rId5"/>
          <a:stretch>
            <a:fillRect/>
          </a:stretch>
        </p:blipFill>
        <p:spPr>
          <a:xfrm>
            <a:off x="5358735" y="69133"/>
            <a:ext cx="1462240" cy="1324282"/>
          </a:xfrm>
          <a:prstGeom prst="rect">
            <a:avLst/>
          </a:prstGeom>
        </p:spPr>
      </p:pic>
      <p:sp>
        <p:nvSpPr>
          <p:cNvPr id="46" name="TextBox 45">
            <a:extLst>
              <a:ext uri="{FF2B5EF4-FFF2-40B4-BE49-F238E27FC236}">
                <a16:creationId xmlns:a16="http://schemas.microsoft.com/office/drawing/2014/main" id="{385D8946-6619-48F5-80CE-3ED49FB93598}"/>
              </a:ext>
            </a:extLst>
          </p:cNvPr>
          <p:cNvSpPr txBox="1"/>
          <p:nvPr/>
        </p:nvSpPr>
        <p:spPr>
          <a:xfrm>
            <a:off x="982876" y="1392164"/>
            <a:ext cx="10226054" cy="124649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500" b="1" dirty="0">
                <a:solidFill>
                  <a:srgbClr val="00B0F0"/>
                </a:solidFill>
                <a:latin typeface="Copperplate Gothic Bold"/>
                <a:cs typeface="Segoe UI"/>
              </a:rPr>
              <a:t>Zeal Education Society’s</a:t>
            </a:r>
            <a:r>
              <a:rPr lang="en-US" sz="2500" dirty="0">
                <a:solidFill>
                  <a:srgbClr val="00B0F0"/>
                </a:solidFill>
                <a:latin typeface="Copperplate Gothic Bold"/>
                <a:cs typeface="Segoe UI"/>
              </a:rPr>
              <a:t> ​</a:t>
            </a:r>
          </a:p>
          <a:p>
            <a:pPr algn="ctr"/>
            <a:r>
              <a:rPr lang="en-US" sz="2500" b="1" dirty="0">
                <a:solidFill>
                  <a:srgbClr val="00B0F0"/>
                </a:solidFill>
                <a:latin typeface="Copperplate Gothic Bold"/>
                <a:cs typeface="Segoe UI"/>
              </a:rPr>
              <a:t>ZEAL COLLEGE OF ENGINEERING AND RESEARCH, </a:t>
            </a:r>
            <a:r>
              <a:rPr lang="en-US" sz="2500" dirty="0">
                <a:solidFill>
                  <a:srgbClr val="00B0F0"/>
                </a:solidFill>
                <a:latin typeface="Copperplate Gothic Bold"/>
                <a:cs typeface="Segoe UI"/>
              </a:rPr>
              <a:t>​</a:t>
            </a:r>
          </a:p>
          <a:p>
            <a:pPr algn="ctr"/>
            <a:r>
              <a:rPr lang="en-US" sz="2500" b="1" dirty="0">
                <a:solidFill>
                  <a:srgbClr val="00B0F0"/>
                </a:solidFill>
                <a:latin typeface="Copperplate Gothic Bold"/>
                <a:cs typeface="Segoe UI"/>
              </a:rPr>
              <a:t>NARHE │PUNE - 41 │ INDIA</a:t>
            </a:r>
            <a:r>
              <a:rPr lang="en-US" sz="2400" b="1" dirty="0">
                <a:solidFill>
                  <a:srgbClr val="00B0F0"/>
                </a:solidFill>
                <a:latin typeface="Times"/>
                <a:cs typeface="Segoe UI"/>
              </a:rPr>
              <a:t> </a:t>
            </a:r>
            <a:r>
              <a:rPr lang="en-US" sz="2400" dirty="0">
                <a:solidFill>
                  <a:srgbClr val="00B0F0"/>
                </a:solidFill>
                <a:latin typeface="Times"/>
                <a:cs typeface="Segoe UI"/>
              </a:rPr>
              <a:t>​</a:t>
            </a:r>
            <a:endParaRPr lang="en-US" sz="2400">
              <a:solidFill>
                <a:srgbClr val="00B0F0"/>
              </a:solidFill>
              <a:latin typeface="Times"/>
              <a:cs typeface="Segoe UI"/>
            </a:endParaRPr>
          </a:p>
        </p:txBody>
      </p:sp>
      <p:sp>
        <p:nvSpPr>
          <p:cNvPr id="50" name="TextBox 49">
            <a:extLst>
              <a:ext uri="{FF2B5EF4-FFF2-40B4-BE49-F238E27FC236}">
                <a16:creationId xmlns:a16="http://schemas.microsoft.com/office/drawing/2014/main" id="{6DE70FDD-06D3-4D86-A8F8-953EAEB9341C}"/>
              </a:ext>
            </a:extLst>
          </p:cNvPr>
          <p:cNvSpPr txBox="1"/>
          <p:nvPr/>
        </p:nvSpPr>
        <p:spPr>
          <a:xfrm>
            <a:off x="745261" y="5916562"/>
            <a:ext cx="2743200" cy="89255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dirty="0">
                <a:solidFill>
                  <a:schemeClr val="bg1"/>
                </a:solidFill>
                <a:latin typeface="Times New Roman"/>
                <a:cs typeface="Times New Roman"/>
              </a:rPr>
              <a:t>Presented</a:t>
            </a:r>
            <a:endParaRPr lang="en-US" dirty="0">
              <a:solidFill>
                <a:schemeClr val="bg1"/>
              </a:solidFill>
            </a:endParaRPr>
          </a:p>
          <a:p>
            <a:pPr algn="ctr"/>
            <a:r>
              <a:rPr lang="en-US" b="1" dirty="0">
                <a:solidFill>
                  <a:schemeClr val="bg1"/>
                </a:solidFill>
                <a:latin typeface="Times New Roman"/>
                <a:cs typeface="Times New Roman"/>
              </a:rPr>
              <a:t>by</a:t>
            </a:r>
            <a:endParaRPr lang="en-US" dirty="0">
              <a:solidFill>
                <a:schemeClr val="bg1"/>
              </a:solidFill>
            </a:endParaRPr>
          </a:p>
          <a:p>
            <a:pPr algn="ctr"/>
            <a:r>
              <a:rPr lang="en-US" sz="1600" b="1" dirty="0">
                <a:solidFill>
                  <a:schemeClr val="bg1"/>
                </a:solidFill>
                <a:latin typeface="Times New Roman"/>
                <a:cs typeface="Times New Roman"/>
              </a:rPr>
              <a:t> Arbaaz  Mohammad  Shaikh</a:t>
            </a:r>
          </a:p>
        </p:txBody>
      </p:sp>
      <p:sp>
        <p:nvSpPr>
          <p:cNvPr id="52" name="TextBox 51">
            <a:extLst>
              <a:ext uri="{FF2B5EF4-FFF2-40B4-BE49-F238E27FC236}">
                <a16:creationId xmlns:a16="http://schemas.microsoft.com/office/drawing/2014/main" id="{96593E5F-5FD6-4F4E-BC89-158A762A7D9B}"/>
              </a:ext>
            </a:extLst>
          </p:cNvPr>
          <p:cNvSpPr txBox="1"/>
          <p:nvPr/>
        </p:nvSpPr>
        <p:spPr>
          <a:xfrm>
            <a:off x="8603461" y="5941531"/>
            <a:ext cx="3173360" cy="89255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dirty="0">
                <a:solidFill>
                  <a:schemeClr val="bg1"/>
                </a:solidFill>
                <a:latin typeface="Times New Roman"/>
                <a:cs typeface="Times New Roman"/>
              </a:rPr>
              <a:t>Under Guidance</a:t>
            </a:r>
            <a:endParaRPr lang="en-US" dirty="0">
              <a:solidFill>
                <a:schemeClr val="bg1"/>
              </a:solidFill>
              <a:latin typeface="Avenir Next LT Pro"/>
              <a:cs typeface="Times New Roman"/>
            </a:endParaRPr>
          </a:p>
          <a:p>
            <a:pPr algn="ctr"/>
            <a:r>
              <a:rPr lang="en-US" b="1" dirty="0">
                <a:solidFill>
                  <a:schemeClr val="bg1"/>
                </a:solidFill>
                <a:latin typeface="Times New Roman"/>
                <a:cs typeface="Times New Roman"/>
              </a:rPr>
              <a:t>of</a:t>
            </a:r>
            <a:endParaRPr lang="en-US" dirty="0">
              <a:solidFill>
                <a:schemeClr val="bg1"/>
              </a:solidFill>
            </a:endParaRPr>
          </a:p>
          <a:p>
            <a:pPr algn="ctr"/>
            <a:r>
              <a:rPr lang="en-US" sz="1600" b="1">
                <a:solidFill>
                  <a:schemeClr val="bg1"/>
                </a:solidFill>
                <a:latin typeface="Times New Roman"/>
                <a:cs typeface="Times New Roman"/>
              </a:rPr>
              <a:t>Prof. G.C. Chandangole</a:t>
            </a:r>
          </a:p>
        </p:txBody>
      </p:sp>
      <p:sp>
        <p:nvSpPr>
          <p:cNvPr id="54" name="TextBox 53">
            <a:extLst>
              <a:ext uri="{FF2B5EF4-FFF2-40B4-BE49-F238E27FC236}">
                <a16:creationId xmlns:a16="http://schemas.microsoft.com/office/drawing/2014/main" id="{E82A38D8-DD10-461D-8147-39278D3A9C17}"/>
              </a:ext>
            </a:extLst>
          </p:cNvPr>
          <p:cNvSpPr txBox="1"/>
          <p:nvPr/>
        </p:nvSpPr>
        <p:spPr>
          <a:xfrm>
            <a:off x="2085687" y="2857052"/>
            <a:ext cx="8008529"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200" b="1" dirty="0">
                <a:solidFill>
                  <a:schemeClr val="bg1"/>
                </a:solidFill>
                <a:latin typeface="Copperplate Gothic Bold"/>
              </a:rPr>
              <a:t>DEPARTMENT OF DATA SCIENCES</a:t>
            </a:r>
            <a:r>
              <a:rPr lang="en-US" sz="3200" b="1" dirty="0">
                <a:solidFill>
                  <a:schemeClr val="bg1"/>
                </a:solidFill>
                <a:latin typeface="Algerian"/>
              </a:rPr>
              <a:t> </a:t>
            </a:r>
            <a:r>
              <a:rPr lang="en-US" sz="3200" b="1" dirty="0">
                <a:solidFill>
                  <a:schemeClr val="bg1"/>
                </a:solidFill>
                <a:latin typeface="Algerian"/>
                <a:cs typeface="Times"/>
              </a:rPr>
              <a:t>​</a:t>
            </a:r>
            <a:endParaRPr lang="en-US" sz="3200" b="1" dirty="0">
              <a:solidFill>
                <a:schemeClr val="bg1"/>
              </a:solidFill>
              <a:latin typeface="Algerian"/>
            </a:endParaRPr>
          </a:p>
        </p:txBody>
      </p:sp>
      <p:sp>
        <p:nvSpPr>
          <p:cNvPr id="56" name="TextBox 55">
            <a:extLst>
              <a:ext uri="{FF2B5EF4-FFF2-40B4-BE49-F238E27FC236}">
                <a16:creationId xmlns:a16="http://schemas.microsoft.com/office/drawing/2014/main" id="{0FB88099-B5FB-4A4F-8B74-AD3ED12936BD}"/>
              </a:ext>
            </a:extLst>
          </p:cNvPr>
          <p:cNvSpPr txBox="1"/>
          <p:nvPr/>
        </p:nvSpPr>
        <p:spPr>
          <a:xfrm>
            <a:off x="1135627" y="4736690"/>
            <a:ext cx="9896166" cy="121261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dirty="0">
                <a:solidFill>
                  <a:srgbClr val="E84F4F"/>
                </a:solidFill>
                <a:latin typeface="Copperplate Gothic Bold"/>
                <a:cs typeface="Segoe UI"/>
              </a:rPr>
              <a:t>Identifying Real Exoplanets from a Telescope Generated Data using</a:t>
            </a:r>
            <a:r>
              <a:rPr lang="en-US" sz="2400" dirty="0">
                <a:latin typeface="Copperplate Gothic Bold"/>
                <a:cs typeface="Segoe UI"/>
              </a:rPr>
              <a:t>​​</a:t>
            </a:r>
          </a:p>
          <a:p>
            <a:pPr algn="ctr"/>
            <a:r>
              <a:rPr lang="en-US" sz="2400" b="1" dirty="0">
                <a:solidFill>
                  <a:srgbClr val="E84F4F"/>
                </a:solidFill>
                <a:latin typeface="Copperplate Gothic Bold"/>
                <a:cs typeface="Segoe UI"/>
              </a:rPr>
              <a:t>Machine Learning​</a:t>
            </a:r>
            <a:r>
              <a:rPr lang="en-US" sz="2400" dirty="0">
                <a:latin typeface="Copperplate Gothic Bold"/>
                <a:cs typeface="Segoe UI"/>
              </a:rPr>
              <a:t>​​</a:t>
            </a:r>
          </a:p>
        </p:txBody>
      </p:sp>
      <p:sp>
        <p:nvSpPr>
          <p:cNvPr id="57" name="TextBox 56">
            <a:extLst>
              <a:ext uri="{FF2B5EF4-FFF2-40B4-BE49-F238E27FC236}">
                <a16:creationId xmlns:a16="http://schemas.microsoft.com/office/drawing/2014/main" id="{CDB33153-75A5-4F4E-9B1C-D97D9D7F8FF1}"/>
              </a:ext>
            </a:extLst>
          </p:cNvPr>
          <p:cNvSpPr txBox="1"/>
          <p:nvPr/>
        </p:nvSpPr>
        <p:spPr>
          <a:xfrm>
            <a:off x="3298725" y="3913239"/>
            <a:ext cx="5569972"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dirty="0">
                <a:solidFill>
                  <a:srgbClr val="FFFFFF"/>
                </a:solidFill>
                <a:latin typeface="Copperplate Gothic Bold"/>
              </a:rPr>
              <a:t>MINI PROJECT SEMINAR – I​</a:t>
            </a:r>
            <a:r>
              <a:rPr lang="en-US" sz="2400" dirty="0">
                <a:latin typeface="Copperplate Gothic Bold"/>
              </a:rPr>
              <a:t>​</a:t>
            </a:r>
            <a:r>
              <a:rPr lang="en-US" sz="2400" dirty="0">
                <a:latin typeface="Copperplate Gothic Bold"/>
                <a:cs typeface="Times"/>
              </a:rPr>
              <a:t>​</a:t>
            </a:r>
            <a:endParaRPr lang="en-US" sz="2400" dirty="0">
              <a:latin typeface="Copperplate Gothic Bold"/>
            </a:endParaRPr>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12" name="Picture 11">
            <a:extLst>
              <a:ext uri="{FF2B5EF4-FFF2-40B4-BE49-F238E27FC236}">
                <a16:creationId xmlns:a16="http://schemas.microsoft.com/office/drawing/2014/main" id="{1CB7E8AE-A3AC-4BB7-A5C6-F00EC697B26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5000"/>
            <a:extLst>
              <a:ext uri="{28A0092B-C50C-407E-A947-70E740481C1C}">
                <a14:useLocalDpi xmlns:a14="http://schemas.microsoft.com/office/drawing/2010/main" val="0"/>
              </a:ext>
            </a:extLst>
          </a:blip>
          <a:stretch>
            <a:fillRect/>
          </a:stretch>
        </p:blipFill>
        <p:spPr>
          <a:xfrm>
            <a:off x="0" y="1"/>
            <a:ext cx="12192000" cy="1392401"/>
          </a:xfrm>
          <a:prstGeom prst="rect">
            <a:avLst/>
          </a:prstGeom>
        </p:spPr>
      </p:pic>
      <p:sp useBgFill="1">
        <p:nvSpPr>
          <p:cNvPr id="14" name="Rectangle 13">
            <a:extLst>
              <a:ext uri="{FF2B5EF4-FFF2-40B4-BE49-F238E27FC236}">
                <a16:creationId xmlns:a16="http://schemas.microsoft.com/office/drawing/2014/main" id="{310E06F9-9F12-4D1B-92C0-4B30818D09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6" name="Rectangle 15">
            <a:extLst>
              <a:ext uri="{FF2B5EF4-FFF2-40B4-BE49-F238E27FC236}">
                <a16:creationId xmlns:a16="http://schemas.microsoft.com/office/drawing/2014/main" id="{8F5EFE88-F6A7-4B53-AF99-227DFC56A0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8" name="Rectangle 17">
            <a:extLst>
              <a:ext uri="{FF2B5EF4-FFF2-40B4-BE49-F238E27FC236}">
                <a16:creationId xmlns:a16="http://schemas.microsoft.com/office/drawing/2014/main" id="{BF9AF5CF-AE21-453A-8D3F-6D9FC64A18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98283" y="0"/>
            <a:ext cx="6193717" cy="6858000"/>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0" name="Rectangle 19">
            <a:extLst>
              <a:ext uri="{FF2B5EF4-FFF2-40B4-BE49-F238E27FC236}">
                <a16:creationId xmlns:a16="http://schemas.microsoft.com/office/drawing/2014/main" id="{F18A41FE-6F14-49D2-8C0F-56A351A98E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5998281" y="-3"/>
            <a:ext cx="6193718" cy="6857999"/>
          </a:xfrm>
          <a:prstGeom prst="rect">
            <a:avLst/>
          </a:prstGeom>
          <a:blipFill dpi="0" rotWithShape="1">
            <a:blip r:embed="rId3">
              <a:alphaModFix amt="35000"/>
              <a:duotone>
                <a:schemeClr val="accent1">
                  <a:shade val="45000"/>
                  <a:satMod val="135000"/>
                </a:schemeClr>
                <a:prstClr val="white"/>
              </a:duotone>
            </a:blip>
            <a:srcRect/>
            <a:tile tx="889000" ty="0" sx="100000" sy="100000" flip="xy" algn="t"/>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4" descr="Background pattern&#10;&#10;Description automatically generated">
            <a:extLst>
              <a:ext uri="{FF2B5EF4-FFF2-40B4-BE49-F238E27FC236}">
                <a16:creationId xmlns:a16="http://schemas.microsoft.com/office/drawing/2014/main" id="{22072338-2EFA-420E-A1A0-96E707AD78AC}"/>
              </a:ext>
            </a:extLst>
          </p:cNvPr>
          <p:cNvPicPr>
            <a:picLocks noChangeAspect="1"/>
          </p:cNvPicPr>
          <p:nvPr/>
        </p:nvPicPr>
        <p:blipFill rotWithShape="1">
          <a:blip r:embed="rId4">
            <a:extLst>
              <a:ext uri="{837473B0-CC2E-450A-ABE3-18F120FF3D39}">
                <a1611:picAttrSrcUrl xmlns:a1611="http://schemas.microsoft.com/office/drawing/2016/11/main" r:id="rId5"/>
              </a:ext>
            </a:extLst>
          </a:blip>
          <a:srcRect l="18235" r="18564" b="-1"/>
          <a:stretch/>
        </p:blipFill>
        <p:spPr>
          <a:xfrm>
            <a:off x="6732218" y="567942"/>
            <a:ext cx="4817466" cy="5716862"/>
          </a:xfrm>
          <a:prstGeom prst="rect">
            <a:avLst/>
          </a:prstGeom>
        </p:spPr>
      </p:pic>
      <p:sp>
        <p:nvSpPr>
          <p:cNvPr id="7" name="TextBox 6">
            <a:extLst>
              <a:ext uri="{FF2B5EF4-FFF2-40B4-BE49-F238E27FC236}">
                <a16:creationId xmlns:a16="http://schemas.microsoft.com/office/drawing/2014/main" id="{281C0ECB-2811-4C5A-A35E-CBD4F591B3B9}"/>
              </a:ext>
            </a:extLst>
          </p:cNvPr>
          <p:cNvSpPr txBox="1"/>
          <p:nvPr/>
        </p:nvSpPr>
        <p:spPr>
          <a:xfrm>
            <a:off x="54078" y="201561"/>
            <a:ext cx="5889521" cy="5539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000" b="1" dirty="0">
                <a:solidFill>
                  <a:schemeClr val="accent6">
                    <a:lumMod val="50000"/>
                  </a:schemeClr>
                </a:solidFill>
              </a:rPr>
              <a:t>MACHINE LEARNING MODELS</a:t>
            </a:r>
          </a:p>
        </p:txBody>
      </p:sp>
      <p:sp>
        <p:nvSpPr>
          <p:cNvPr id="8" name="TextBox 7">
            <a:extLst>
              <a:ext uri="{FF2B5EF4-FFF2-40B4-BE49-F238E27FC236}">
                <a16:creationId xmlns:a16="http://schemas.microsoft.com/office/drawing/2014/main" id="{C27BFFAB-6D9C-4159-A080-60F1D5264481}"/>
              </a:ext>
            </a:extLst>
          </p:cNvPr>
          <p:cNvSpPr txBox="1"/>
          <p:nvPr/>
        </p:nvSpPr>
        <p:spPr>
          <a:xfrm>
            <a:off x="123211" y="811468"/>
            <a:ext cx="5754328" cy="549381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300" dirty="0">
                <a:latin typeface="Aldhabi"/>
                <a:ea typeface="+mn-lt"/>
                <a:cs typeface="+mn-lt"/>
              </a:rPr>
              <a:t>Before going to the models, we should create a train and test set using </a:t>
            </a:r>
            <a:r>
              <a:rPr lang="en-US" sz="2300" err="1">
                <a:latin typeface="Aldhabi"/>
                <a:ea typeface="+mn-lt"/>
                <a:cs typeface="+mn-lt"/>
              </a:rPr>
              <a:t>Sklearn</a:t>
            </a:r>
            <a:r>
              <a:rPr lang="en-US" sz="2300" dirty="0">
                <a:latin typeface="Aldhabi"/>
                <a:ea typeface="+mn-lt"/>
                <a:cs typeface="+mn-lt"/>
              </a:rPr>
              <a:t>. We will assign 60% of the dataset to the train set and 40% to the test set.</a:t>
            </a:r>
            <a:endParaRPr lang="en-US" sz="2300">
              <a:latin typeface="Aldhabi"/>
              <a:cs typeface="Aldhabi"/>
            </a:endParaRPr>
          </a:p>
          <a:p>
            <a:r>
              <a:rPr lang="en-US" sz="2300">
                <a:latin typeface="Aldhabi"/>
                <a:ea typeface="+mn-lt"/>
                <a:cs typeface="+mn-lt"/>
              </a:rPr>
              <a:t>X_train, </a:t>
            </a:r>
            <a:r>
              <a:rPr lang="en-US" sz="2300" err="1">
                <a:latin typeface="Aldhabi"/>
                <a:ea typeface="+mn-lt"/>
                <a:cs typeface="+mn-lt"/>
              </a:rPr>
              <a:t>X_test</a:t>
            </a:r>
            <a:r>
              <a:rPr lang="en-US" sz="2300" dirty="0">
                <a:latin typeface="Aldhabi"/>
                <a:ea typeface="+mn-lt"/>
                <a:cs typeface="+mn-lt"/>
              </a:rPr>
              <a:t>, </a:t>
            </a:r>
            <a:r>
              <a:rPr lang="en-US" sz="2300" err="1">
                <a:latin typeface="Aldhabi"/>
                <a:ea typeface="+mn-lt"/>
                <a:cs typeface="+mn-lt"/>
              </a:rPr>
              <a:t>y_train</a:t>
            </a:r>
            <a:r>
              <a:rPr lang="en-US" sz="2300" dirty="0">
                <a:latin typeface="Aldhabi"/>
                <a:ea typeface="+mn-lt"/>
                <a:cs typeface="+mn-lt"/>
              </a:rPr>
              <a:t>, </a:t>
            </a:r>
            <a:r>
              <a:rPr lang="en-US" sz="2300" err="1">
                <a:latin typeface="Aldhabi"/>
                <a:ea typeface="+mn-lt"/>
                <a:cs typeface="+mn-lt"/>
              </a:rPr>
              <a:t>y_test</a:t>
            </a:r>
            <a:r>
              <a:rPr lang="en-US" sz="2300" dirty="0">
                <a:latin typeface="Aldhabi"/>
                <a:ea typeface="+mn-lt"/>
                <a:cs typeface="+mn-lt"/>
              </a:rPr>
              <a:t> = </a:t>
            </a:r>
            <a:r>
              <a:rPr lang="en-US" sz="2300" err="1">
                <a:latin typeface="Aldhabi"/>
                <a:ea typeface="+mn-lt"/>
                <a:cs typeface="+mn-lt"/>
              </a:rPr>
              <a:t>train_test_split</a:t>
            </a:r>
            <a:r>
              <a:rPr lang="en-US" sz="2300" dirty="0">
                <a:latin typeface="Aldhabi"/>
                <a:ea typeface="+mn-lt"/>
                <a:cs typeface="+mn-lt"/>
              </a:rPr>
              <a:t>(features, target, </a:t>
            </a:r>
            <a:r>
              <a:rPr lang="en-US" sz="2300" err="1">
                <a:latin typeface="Aldhabi"/>
                <a:ea typeface="+mn-lt"/>
                <a:cs typeface="+mn-lt"/>
              </a:rPr>
              <a:t>random_state</a:t>
            </a:r>
            <a:r>
              <a:rPr lang="en-US" sz="2300" dirty="0">
                <a:latin typeface="Aldhabi"/>
                <a:ea typeface="+mn-lt"/>
                <a:cs typeface="+mn-lt"/>
              </a:rPr>
              <a:t>=1, </a:t>
            </a:r>
            <a:r>
              <a:rPr lang="en-US" sz="2300" err="1">
                <a:latin typeface="Aldhabi"/>
                <a:ea typeface="+mn-lt"/>
                <a:cs typeface="+mn-lt"/>
              </a:rPr>
              <a:t>test_size</a:t>
            </a:r>
            <a:r>
              <a:rPr lang="en-US" sz="2300" dirty="0">
                <a:latin typeface="Aldhabi"/>
                <a:ea typeface="+mn-lt"/>
                <a:cs typeface="+mn-lt"/>
              </a:rPr>
              <a:t>=.40)</a:t>
            </a:r>
            <a:endParaRPr lang="en-US" sz="2300">
              <a:latin typeface="Aldhabi"/>
              <a:cs typeface="Aldhabi"/>
            </a:endParaRPr>
          </a:p>
          <a:p>
            <a:endParaRPr lang="en-US" dirty="0"/>
          </a:p>
          <a:p>
            <a:r>
              <a:rPr lang="en-US" sz="2400" b="1">
                <a:solidFill>
                  <a:schemeClr val="accent6">
                    <a:lumMod val="50000"/>
                  </a:schemeClr>
                </a:solidFill>
              </a:rPr>
              <a:t>MODELS </a:t>
            </a:r>
            <a:r>
              <a:rPr lang="en-US" sz="2400" b="1" dirty="0">
                <a:solidFill>
                  <a:schemeClr val="accent6">
                    <a:lumMod val="50000"/>
                  </a:schemeClr>
                </a:solidFill>
              </a:rPr>
              <a:t>-</a:t>
            </a:r>
          </a:p>
          <a:p>
            <a:endParaRPr lang="en-US" dirty="0"/>
          </a:p>
          <a:p>
            <a:r>
              <a:rPr lang="en-US" sz="2000" b="1"/>
              <a:t>LOGISTIC REGRESSION -</a:t>
            </a:r>
          </a:p>
          <a:p>
            <a:r>
              <a:rPr lang="en-US" sz="2400">
                <a:latin typeface="Aldhabi"/>
                <a:ea typeface="+mn-lt"/>
                <a:cs typeface="+mn-lt"/>
              </a:rPr>
              <a:t>Logistic Regression is a popular statistical model used for binary </a:t>
            </a:r>
            <a:r>
              <a:rPr lang="en-US" sz="2400" dirty="0">
                <a:latin typeface="Aldhabi"/>
                <a:ea typeface="+mn-lt"/>
                <a:cs typeface="+mn-lt"/>
              </a:rPr>
              <a:t>classification, that is for predictions of the type </a:t>
            </a:r>
            <a:r>
              <a:rPr lang="en-US" sz="2400" i="1" dirty="0">
                <a:latin typeface="Aldhabi"/>
                <a:ea typeface="+mn-lt"/>
                <a:cs typeface="+mn-lt"/>
              </a:rPr>
              <a:t>this or that</a:t>
            </a:r>
            <a:r>
              <a:rPr lang="en-US" sz="2400" dirty="0">
                <a:latin typeface="Aldhabi"/>
                <a:ea typeface="+mn-lt"/>
                <a:cs typeface="+mn-lt"/>
              </a:rPr>
              <a:t>, </a:t>
            </a:r>
            <a:r>
              <a:rPr lang="en-US" sz="2400" i="1" dirty="0">
                <a:latin typeface="Aldhabi"/>
                <a:ea typeface="+mn-lt"/>
                <a:cs typeface="+mn-lt"/>
              </a:rPr>
              <a:t>yes or no</a:t>
            </a:r>
            <a:r>
              <a:rPr lang="en-US" sz="2400" dirty="0">
                <a:latin typeface="Aldhabi"/>
                <a:ea typeface="+mn-lt"/>
                <a:cs typeface="+mn-lt"/>
              </a:rPr>
              <a:t>, </a:t>
            </a:r>
            <a:r>
              <a:rPr lang="en-US" sz="2400" i="1" dirty="0">
                <a:latin typeface="Aldhabi"/>
                <a:ea typeface="+mn-lt"/>
                <a:cs typeface="+mn-lt"/>
              </a:rPr>
              <a:t>A or B</a:t>
            </a:r>
            <a:r>
              <a:rPr lang="en-US" sz="2400" dirty="0">
                <a:latin typeface="Aldhabi"/>
                <a:ea typeface="+mn-lt"/>
                <a:cs typeface="+mn-lt"/>
              </a:rPr>
              <a:t>, etc. Here we will focus on classifying the confirmed exoplanets. It is one of the most frequently used machine learning algorithm</a:t>
            </a:r>
            <a:endParaRPr lang="en-US" sz="2400">
              <a:latin typeface="Aldhabi"/>
              <a:cs typeface="Aldhabi"/>
            </a:endParaRPr>
          </a:p>
          <a:p>
            <a:endParaRPr lang="en-US" dirty="0"/>
          </a:p>
          <a:p>
            <a:endParaRPr lang="en-US" b="1" dirty="0"/>
          </a:p>
        </p:txBody>
      </p:sp>
      <p:pic>
        <p:nvPicPr>
          <p:cNvPr id="11" name="Picture 12" descr="A picture containing text, clock&#10;&#10;Description automatically generated">
            <a:extLst>
              <a:ext uri="{FF2B5EF4-FFF2-40B4-BE49-F238E27FC236}">
                <a16:creationId xmlns:a16="http://schemas.microsoft.com/office/drawing/2014/main" id="{9A6CC5BD-ED8F-4F89-8E43-42E1E530F473}"/>
              </a:ext>
            </a:extLst>
          </p:cNvPr>
          <p:cNvPicPr>
            <a:picLocks noChangeAspect="1"/>
          </p:cNvPicPr>
          <p:nvPr/>
        </p:nvPicPr>
        <p:blipFill>
          <a:blip r:embed="rId6"/>
          <a:stretch>
            <a:fillRect/>
          </a:stretch>
        </p:blipFill>
        <p:spPr>
          <a:xfrm>
            <a:off x="1553497" y="5453063"/>
            <a:ext cx="2743200" cy="1285875"/>
          </a:xfrm>
          <a:prstGeom prst="rect">
            <a:avLst/>
          </a:prstGeom>
        </p:spPr>
      </p:pic>
    </p:spTree>
    <p:extLst>
      <p:ext uri="{BB962C8B-B14F-4D97-AF65-F5344CB8AC3E}">
        <p14:creationId xmlns:p14="http://schemas.microsoft.com/office/powerpoint/2010/main" val="22821933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0" name="Rectangle 9">
            <a:extLst>
              <a:ext uri="{FF2B5EF4-FFF2-40B4-BE49-F238E27FC236}">
                <a16:creationId xmlns:a16="http://schemas.microsoft.com/office/drawing/2014/main" id="{1DA57B7B-30D9-4515-9542-FFA699A3C8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2" name="Rectangle 11">
            <a:extLst>
              <a:ext uri="{FF2B5EF4-FFF2-40B4-BE49-F238E27FC236}">
                <a16:creationId xmlns:a16="http://schemas.microsoft.com/office/drawing/2014/main" id="{A5C3B756-88D3-4576-A217-6995584AB9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35244" cy="6858000"/>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AEBF5392-ED6D-419D-A1F8-29650B91DF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35244" cy="6858000"/>
          </a:xfrm>
          <a:prstGeom prst="rect">
            <a:avLst/>
          </a:prstGeom>
          <a:blipFill dpi="0" rotWithShape="1">
            <a:blip r:embed="rId2">
              <a:alphaModFix amt="24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a:extLst>
              <a:ext uri="{FF2B5EF4-FFF2-40B4-BE49-F238E27FC236}">
                <a16:creationId xmlns:a16="http://schemas.microsoft.com/office/drawing/2014/main" id="{D03DBED4-58D2-416D-AE31-FF8CDB9E0E6E}"/>
              </a:ext>
            </a:extLst>
          </p:cNvPr>
          <p:cNvSpPr txBox="1"/>
          <p:nvPr/>
        </p:nvSpPr>
        <p:spPr>
          <a:xfrm>
            <a:off x="4886240" y="786732"/>
            <a:ext cx="7118155" cy="1897355"/>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a:bodyPr>
          <a:lstStyle/>
          <a:p>
            <a:pPr>
              <a:lnSpc>
                <a:spcPct val="110000"/>
              </a:lnSpc>
              <a:spcAft>
                <a:spcPts val="600"/>
              </a:spcAft>
              <a:buClr>
                <a:schemeClr val="accent1"/>
              </a:buClr>
            </a:pPr>
            <a:r>
              <a:rPr lang="en-US" dirty="0">
                <a:solidFill>
                  <a:schemeClr val="tx2"/>
                </a:solidFill>
              </a:rPr>
              <a:t>KNN can be used for both classification and regression predictive problems. However, it is more widely used in classification problems in the industry. In my project it helps to find the nearest features and do complex mathematics and </a:t>
            </a:r>
            <a:r>
              <a:rPr lang="en-US">
                <a:solidFill>
                  <a:schemeClr val="tx2"/>
                </a:solidFill>
              </a:rPr>
              <a:t>produces best results to detect real exoplanet.</a:t>
            </a:r>
          </a:p>
        </p:txBody>
      </p:sp>
      <p:sp>
        <p:nvSpPr>
          <p:cNvPr id="3" name="TextBox 2">
            <a:extLst>
              <a:ext uri="{FF2B5EF4-FFF2-40B4-BE49-F238E27FC236}">
                <a16:creationId xmlns:a16="http://schemas.microsoft.com/office/drawing/2014/main" id="{176D90E1-72C2-46CE-8E8E-AAEEBCBD6C0C}"/>
              </a:ext>
            </a:extLst>
          </p:cNvPr>
          <p:cNvSpPr txBox="1"/>
          <p:nvPr/>
        </p:nvSpPr>
        <p:spPr>
          <a:xfrm>
            <a:off x="4888466" y="225751"/>
            <a:ext cx="4327675" cy="49244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Aft>
                <a:spcPts val="600"/>
              </a:spcAft>
            </a:pPr>
            <a:r>
              <a:rPr lang="en-US" sz="2600" b="1">
                <a:solidFill>
                  <a:schemeClr val="accent6">
                    <a:lumMod val="50000"/>
                  </a:schemeClr>
                </a:solidFill>
              </a:rPr>
              <a:t>K-NEAREST NEIGHBORS</a:t>
            </a:r>
          </a:p>
        </p:txBody>
      </p:sp>
      <p:pic>
        <p:nvPicPr>
          <p:cNvPr id="4" name="Picture 4" descr="A picture containing satellite, indoor, transport&#10;&#10;Description automatically generated">
            <a:extLst>
              <a:ext uri="{FF2B5EF4-FFF2-40B4-BE49-F238E27FC236}">
                <a16:creationId xmlns:a16="http://schemas.microsoft.com/office/drawing/2014/main" id="{3740EFDB-49B5-4723-B340-4CFE6B3DF1A8}"/>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115531" y="1364509"/>
            <a:ext cx="4390101" cy="3809433"/>
          </a:xfrm>
          <a:prstGeom prst="rect">
            <a:avLst/>
          </a:prstGeom>
        </p:spPr>
      </p:pic>
      <p:pic>
        <p:nvPicPr>
          <p:cNvPr id="7" name="Picture 8">
            <a:extLst>
              <a:ext uri="{FF2B5EF4-FFF2-40B4-BE49-F238E27FC236}">
                <a16:creationId xmlns:a16="http://schemas.microsoft.com/office/drawing/2014/main" id="{66F53C4F-18B9-4A63-B918-60797BAC0062}"/>
              </a:ext>
            </a:extLst>
          </p:cNvPr>
          <p:cNvPicPr>
            <a:picLocks noChangeAspect="1"/>
          </p:cNvPicPr>
          <p:nvPr/>
        </p:nvPicPr>
        <p:blipFill>
          <a:blip r:embed="rId5"/>
          <a:stretch>
            <a:fillRect/>
          </a:stretch>
        </p:blipFill>
        <p:spPr>
          <a:xfrm>
            <a:off x="6457335" y="2329583"/>
            <a:ext cx="3443748" cy="1240189"/>
          </a:xfrm>
          <a:prstGeom prst="rect">
            <a:avLst/>
          </a:prstGeom>
        </p:spPr>
      </p:pic>
      <p:sp>
        <p:nvSpPr>
          <p:cNvPr id="13" name="TextBox 12">
            <a:extLst>
              <a:ext uri="{FF2B5EF4-FFF2-40B4-BE49-F238E27FC236}">
                <a16:creationId xmlns:a16="http://schemas.microsoft.com/office/drawing/2014/main" id="{092AF734-C23B-4020-9D12-009AA57FE090}"/>
              </a:ext>
            </a:extLst>
          </p:cNvPr>
          <p:cNvSpPr txBox="1"/>
          <p:nvPr/>
        </p:nvSpPr>
        <p:spPr>
          <a:xfrm>
            <a:off x="4827014" y="3433524"/>
            <a:ext cx="4327675" cy="49244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Aft>
                <a:spcPts val="600"/>
              </a:spcAft>
            </a:pPr>
            <a:r>
              <a:rPr lang="en-US" sz="2600" b="1">
                <a:solidFill>
                  <a:schemeClr val="accent6">
                    <a:lumMod val="50000"/>
                  </a:schemeClr>
                </a:solidFill>
              </a:rPr>
              <a:t>DECISION TREE</a:t>
            </a:r>
            <a:endParaRPr lang="en-US" sz="2600" b="1" dirty="0">
              <a:solidFill>
                <a:schemeClr val="accent6">
                  <a:lumMod val="50000"/>
                </a:schemeClr>
              </a:solidFill>
            </a:endParaRPr>
          </a:p>
        </p:txBody>
      </p:sp>
      <p:sp>
        <p:nvSpPr>
          <p:cNvPr id="9" name="TextBox 8">
            <a:extLst>
              <a:ext uri="{FF2B5EF4-FFF2-40B4-BE49-F238E27FC236}">
                <a16:creationId xmlns:a16="http://schemas.microsoft.com/office/drawing/2014/main" id="{E46E94B4-A135-43AB-B769-9918688B5D6C}"/>
              </a:ext>
            </a:extLst>
          </p:cNvPr>
          <p:cNvSpPr txBox="1"/>
          <p:nvPr/>
        </p:nvSpPr>
        <p:spPr>
          <a:xfrm>
            <a:off x="4884174" y="4023851"/>
            <a:ext cx="7180006"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dirty="0">
                <a:ea typeface="+mn-lt"/>
                <a:cs typeface="+mn-lt"/>
              </a:rPr>
              <a:t>Decision Tree is a Supervised learning technique that can be used for both classification and Regression problems, but mostly it is preferred for solving Classification problems. It is a tree-structured classifier, where internal nodes represent the features of a dataset, branches represent the decision rules, and each leaf node represents the outcome. Simmilarly in my project it works with the </a:t>
            </a:r>
            <a:r>
              <a:rPr lang="en-US">
                <a:ea typeface="+mn-lt"/>
                <a:cs typeface="+mn-lt"/>
              </a:rPr>
              <a:t>internal features and give accurate results</a:t>
            </a:r>
            <a:endParaRPr lang="en-US" dirty="0"/>
          </a:p>
        </p:txBody>
      </p:sp>
      <p:pic>
        <p:nvPicPr>
          <p:cNvPr id="11" name="Picture 14">
            <a:extLst>
              <a:ext uri="{FF2B5EF4-FFF2-40B4-BE49-F238E27FC236}">
                <a16:creationId xmlns:a16="http://schemas.microsoft.com/office/drawing/2014/main" id="{8A16BBF3-7633-4290-8238-690D9E57FDFA}"/>
              </a:ext>
            </a:extLst>
          </p:cNvPr>
          <p:cNvPicPr>
            <a:picLocks noChangeAspect="1"/>
          </p:cNvPicPr>
          <p:nvPr/>
        </p:nvPicPr>
        <p:blipFill>
          <a:blip r:embed="rId6"/>
          <a:stretch>
            <a:fillRect/>
          </a:stretch>
        </p:blipFill>
        <p:spPr>
          <a:xfrm>
            <a:off x="6948948" y="5938996"/>
            <a:ext cx="2313039" cy="842491"/>
          </a:xfrm>
          <a:prstGeom prst="rect">
            <a:avLst/>
          </a:prstGeom>
        </p:spPr>
      </p:pic>
    </p:spTree>
    <p:extLst>
      <p:ext uri="{BB962C8B-B14F-4D97-AF65-F5344CB8AC3E}">
        <p14:creationId xmlns:p14="http://schemas.microsoft.com/office/powerpoint/2010/main" val="4027203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0" name="Rectangle 19">
            <a:extLst>
              <a:ext uri="{FF2B5EF4-FFF2-40B4-BE49-F238E27FC236}">
                <a16:creationId xmlns:a16="http://schemas.microsoft.com/office/drawing/2014/main" id="{FBC8BBE5-981E-4B0B-9654-32B5668BF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3" name="TextBox 2">
            <a:extLst>
              <a:ext uri="{FF2B5EF4-FFF2-40B4-BE49-F238E27FC236}">
                <a16:creationId xmlns:a16="http://schemas.microsoft.com/office/drawing/2014/main" id="{D4FDB5E8-2EA2-4D02-B552-8556B7E0201F}"/>
              </a:ext>
            </a:extLst>
          </p:cNvPr>
          <p:cNvSpPr txBox="1"/>
          <p:nvPr/>
        </p:nvSpPr>
        <p:spPr>
          <a:xfrm>
            <a:off x="2458" y="33927"/>
            <a:ext cx="5887064" cy="767380"/>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spcBef>
                <a:spcPct val="0"/>
              </a:spcBef>
              <a:spcAft>
                <a:spcPts val="600"/>
              </a:spcAft>
            </a:pPr>
            <a:r>
              <a:rPr lang="en-US" sz="3200" b="1">
                <a:solidFill>
                  <a:schemeClr val="tx2"/>
                </a:solidFill>
                <a:latin typeface="+mj-lt"/>
                <a:ea typeface="+mj-ea"/>
                <a:cs typeface="+mj-cs"/>
              </a:rPr>
              <a:t>RANDOM FOREST</a:t>
            </a:r>
          </a:p>
        </p:txBody>
      </p:sp>
      <p:sp>
        <p:nvSpPr>
          <p:cNvPr id="2" name="TextBox 1">
            <a:extLst>
              <a:ext uri="{FF2B5EF4-FFF2-40B4-BE49-F238E27FC236}">
                <a16:creationId xmlns:a16="http://schemas.microsoft.com/office/drawing/2014/main" id="{D53F3488-735D-4827-B3E5-9F85B0E8EA53}"/>
              </a:ext>
            </a:extLst>
          </p:cNvPr>
          <p:cNvSpPr txBox="1"/>
          <p:nvPr/>
        </p:nvSpPr>
        <p:spPr>
          <a:xfrm>
            <a:off x="76200" y="1158040"/>
            <a:ext cx="5640939" cy="3728613"/>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a:bodyPr>
          <a:lstStyle/>
          <a:p>
            <a:pPr>
              <a:lnSpc>
                <a:spcPct val="110000"/>
              </a:lnSpc>
              <a:spcAft>
                <a:spcPts val="600"/>
              </a:spcAft>
              <a:buClr>
                <a:schemeClr val="accent1"/>
              </a:buClr>
            </a:pPr>
            <a:r>
              <a:rPr lang="en-US" dirty="0">
                <a:ea typeface="+mn-lt"/>
                <a:cs typeface="+mn-lt"/>
              </a:rPr>
              <a:t>Random forest is a  supervised learning algorithm. The "forest" it builds, is an ensemble of decision trees, usually trained with the “bagging” method. The general idea of the bagging method is that a combination of learning models increases the </a:t>
            </a:r>
            <a:r>
              <a:rPr lang="en-US">
                <a:ea typeface="+mn-lt"/>
                <a:cs typeface="+mn-lt"/>
              </a:rPr>
              <a:t>overall result. The final prediction is done by taking a vote from all n trees. Here in my project the model worked very well and had the best accuracy among all the other algorithms. </a:t>
            </a:r>
          </a:p>
        </p:txBody>
      </p:sp>
      <p:sp>
        <p:nvSpPr>
          <p:cNvPr id="22" name="Rectangle 21">
            <a:extLst>
              <a:ext uri="{FF2B5EF4-FFF2-40B4-BE49-F238E27FC236}">
                <a16:creationId xmlns:a16="http://schemas.microsoft.com/office/drawing/2014/main" id="{592DB257-3E16-4A3C-9E28-468282812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45352" y="0"/>
            <a:ext cx="5946647" cy="6858000"/>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4" name="Rectangle 23">
            <a:extLst>
              <a:ext uri="{FF2B5EF4-FFF2-40B4-BE49-F238E27FC236}">
                <a16:creationId xmlns:a16="http://schemas.microsoft.com/office/drawing/2014/main" id="{487685E6-1160-459B-8C70-301404C06C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6245352" y="0"/>
            <a:ext cx="5943600" cy="6858000"/>
          </a:xfrm>
          <a:prstGeom prst="rect">
            <a:avLst/>
          </a:prstGeom>
          <a:blipFill dpi="0" rotWithShape="1">
            <a:blip r:embed="rId2">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4" descr="Diagram&#10;&#10;Description automatically generated">
            <a:extLst>
              <a:ext uri="{FF2B5EF4-FFF2-40B4-BE49-F238E27FC236}">
                <a16:creationId xmlns:a16="http://schemas.microsoft.com/office/drawing/2014/main" id="{7643B331-41E2-47F5-9C9E-44DB4E110673}"/>
              </a:ext>
            </a:extLst>
          </p:cNvPr>
          <p:cNvPicPr>
            <a:picLocks noChangeAspect="1"/>
          </p:cNvPicPr>
          <p:nvPr/>
        </p:nvPicPr>
        <p:blipFill rotWithShape="1">
          <a:blip r:embed="rId3">
            <a:extLst>
              <a:ext uri="{837473B0-CC2E-450A-ABE3-18F120FF3D39}">
                <a1611:picAttrSrcUrl xmlns:a1611="http://schemas.microsoft.com/office/drawing/2016/11/main" r:id="rId4"/>
              </a:ext>
            </a:extLst>
          </a:blip>
          <a:srcRect l="15644" r="13287" b="1"/>
          <a:stretch/>
        </p:blipFill>
        <p:spPr>
          <a:xfrm>
            <a:off x="6858001" y="567942"/>
            <a:ext cx="4724400" cy="5716862"/>
          </a:xfrm>
          <a:prstGeom prst="rect">
            <a:avLst/>
          </a:prstGeom>
        </p:spPr>
      </p:pic>
      <p:pic>
        <p:nvPicPr>
          <p:cNvPr id="8" name="Picture 9" descr="Text&#10;&#10;Description automatically generated">
            <a:extLst>
              <a:ext uri="{FF2B5EF4-FFF2-40B4-BE49-F238E27FC236}">
                <a16:creationId xmlns:a16="http://schemas.microsoft.com/office/drawing/2014/main" id="{8EA65ECB-2F3C-4A61-882B-C741A474FDF4}"/>
              </a:ext>
            </a:extLst>
          </p:cNvPr>
          <p:cNvPicPr>
            <a:picLocks noChangeAspect="1"/>
          </p:cNvPicPr>
          <p:nvPr/>
        </p:nvPicPr>
        <p:blipFill>
          <a:blip r:embed="rId5"/>
          <a:stretch>
            <a:fillRect/>
          </a:stretch>
        </p:blipFill>
        <p:spPr>
          <a:xfrm>
            <a:off x="213852" y="4928677"/>
            <a:ext cx="5545392" cy="1130192"/>
          </a:xfrm>
          <a:prstGeom prst="rect">
            <a:avLst/>
          </a:prstGeom>
        </p:spPr>
      </p:pic>
    </p:spTree>
    <p:extLst>
      <p:ext uri="{BB962C8B-B14F-4D97-AF65-F5344CB8AC3E}">
        <p14:creationId xmlns:p14="http://schemas.microsoft.com/office/powerpoint/2010/main" val="581363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22" name="Rectangle 21">
            <a:extLst>
              <a:ext uri="{FF2B5EF4-FFF2-40B4-BE49-F238E27FC236}">
                <a16:creationId xmlns:a16="http://schemas.microsoft.com/office/drawing/2014/main" id="{1DA57B7B-30D9-4515-9542-FFA699A3C8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4" name="TextBox 3">
            <a:extLst>
              <a:ext uri="{FF2B5EF4-FFF2-40B4-BE49-F238E27FC236}">
                <a16:creationId xmlns:a16="http://schemas.microsoft.com/office/drawing/2014/main" id="{371BBB0E-4438-4B51-94BD-F89AB6B3F984}"/>
              </a:ext>
            </a:extLst>
          </p:cNvPr>
          <p:cNvSpPr txBox="1"/>
          <p:nvPr/>
        </p:nvSpPr>
        <p:spPr>
          <a:xfrm>
            <a:off x="5230762" y="-42413"/>
            <a:ext cx="2263877" cy="767380"/>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spcBef>
                <a:spcPct val="0"/>
              </a:spcBef>
              <a:spcAft>
                <a:spcPts val="600"/>
              </a:spcAft>
              <a:buClr>
                <a:schemeClr val="accent1"/>
              </a:buClr>
            </a:pPr>
            <a:r>
              <a:rPr lang="en-US" sz="3200" b="1">
                <a:solidFill>
                  <a:schemeClr val="tx2"/>
                </a:solidFill>
                <a:latin typeface="+mj-lt"/>
                <a:ea typeface="+mj-ea"/>
                <a:cs typeface="+mj-cs"/>
              </a:rPr>
              <a:t>RESULTS</a:t>
            </a:r>
          </a:p>
        </p:txBody>
      </p:sp>
      <p:sp>
        <p:nvSpPr>
          <p:cNvPr id="24" name="Rectangle 23">
            <a:extLst>
              <a:ext uri="{FF2B5EF4-FFF2-40B4-BE49-F238E27FC236}">
                <a16:creationId xmlns:a16="http://schemas.microsoft.com/office/drawing/2014/main" id="{A5C3B756-88D3-4576-A217-6995584AB9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35244" cy="6858000"/>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AEBF5392-ED6D-419D-A1F8-29650B91DF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35244" cy="6858000"/>
          </a:xfrm>
          <a:prstGeom prst="rect">
            <a:avLst/>
          </a:prstGeom>
          <a:blipFill dpi="0" rotWithShape="1">
            <a:blip r:embed="rId2">
              <a:alphaModFix amt="24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5ABBAF35-2FF3-4868-AE2D-355653D10969}"/>
              </a:ext>
            </a:extLst>
          </p:cNvPr>
          <p:cNvSpPr txBox="1"/>
          <p:nvPr/>
        </p:nvSpPr>
        <p:spPr>
          <a:xfrm>
            <a:off x="4859594" y="951270"/>
            <a:ext cx="6958780" cy="618630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Aft>
                <a:spcPts val="600"/>
              </a:spcAft>
            </a:pPr>
            <a:r>
              <a:rPr lang="en-US" sz="2000" b="1">
                <a:solidFill>
                  <a:schemeClr val="tx2"/>
                </a:solidFill>
                <a:ea typeface="+mn-lt"/>
                <a:cs typeface="+mn-lt"/>
              </a:rPr>
              <a:t>LOGISTIC REGRESSION RESULTS-</a:t>
            </a:r>
          </a:p>
          <a:p>
            <a:pPr>
              <a:spcAft>
                <a:spcPts val="600"/>
              </a:spcAft>
            </a:pPr>
            <a:r>
              <a:rPr lang="en-US" b="1" dirty="0">
                <a:solidFill>
                  <a:schemeClr val="tx2"/>
                </a:solidFill>
                <a:ea typeface="+mn-lt"/>
                <a:cs typeface="+mn-lt"/>
              </a:rPr>
              <a:t>Evaluation Metrics:</a:t>
            </a:r>
            <a:br>
              <a:rPr lang="en-US" b="1" dirty="0">
                <a:solidFill>
                  <a:schemeClr val="tx2"/>
                </a:solidFill>
                <a:ea typeface="+mn-lt"/>
                <a:cs typeface="+mn-lt"/>
              </a:rPr>
            </a:br>
            <a:r>
              <a:rPr lang="en-US" b="1" dirty="0">
                <a:solidFill>
                  <a:schemeClr val="tx2"/>
                </a:solidFill>
                <a:ea typeface="+mn-lt"/>
                <a:cs typeface="+mn-lt"/>
              </a:rPr>
              <a:t>Accuracy</a:t>
            </a:r>
            <a:r>
              <a:rPr lang="en-US" dirty="0">
                <a:solidFill>
                  <a:schemeClr val="tx2"/>
                </a:solidFill>
                <a:ea typeface="+mn-lt"/>
                <a:cs typeface="+mn-lt"/>
              </a:rPr>
              <a:t>:                0.8193465727098014</a:t>
            </a:r>
            <a:br>
              <a:rPr lang="en-US" dirty="0">
                <a:solidFill>
                  <a:schemeClr val="tx2"/>
                </a:solidFill>
                <a:ea typeface="+mn-lt"/>
                <a:cs typeface="+mn-lt"/>
              </a:rPr>
            </a:br>
            <a:r>
              <a:rPr lang="en-US" b="1" dirty="0">
                <a:solidFill>
                  <a:schemeClr val="tx2"/>
                </a:solidFill>
                <a:ea typeface="+mn-lt"/>
                <a:cs typeface="+mn-lt"/>
              </a:rPr>
              <a:t>Recall</a:t>
            </a:r>
            <a:r>
              <a:rPr lang="en-US" dirty="0">
                <a:solidFill>
                  <a:schemeClr val="tx2"/>
                </a:solidFill>
                <a:ea typeface="+mn-lt"/>
                <a:cs typeface="+mn-lt"/>
              </a:rPr>
              <a:t>:                      0.85995085995086</a:t>
            </a:r>
            <a:br>
              <a:rPr lang="en-US" dirty="0">
                <a:solidFill>
                  <a:schemeClr val="tx2"/>
                </a:solidFill>
                <a:ea typeface="+mn-lt"/>
                <a:cs typeface="+mn-lt"/>
              </a:rPr>
            </a:br>
            <a:r>
              <a:rPr lang="en-US" b="1" dirty="0">
                <a:solidFill>
                  <a:schemeClr val="tx2"/>
                </a:solidFill>
                <a:ea typeface="+mn-lt"/>
                <a:cs typeface="+mn-lt"/>
              </a:rPr>
              <a:t>F1 Score:</a:t>
            </a:r>
            <a:r>
              <a:rPr lang="en-US" dirty="0">
                <a:solidFill>
                  <a:schemeClr val="tx2"/>
                </a:solidFill>
                <a:ea typeface="+mn-lt"/>
                <a:cs typeface="+mn-lt"/>
              </a:rPr>
              <a:t>                 0.8323424494649226</a:t>
            </a:r>
            <a:br>
              <a:rPr lang="en-US" dirty="0">
                <a:solidFill>
                  <a:schemeClr val="tx2"/>
                </a:solidFill>
                <a:ea typeface="+mn-lt"/>
                <a:cs typeface="+mn-lt"/>
              </a:rPr>
            </a:br>
            <a:r>
              <a:rPr lang="en-US" b="1" dirty="0">
                <a:solidFill>
                  <a:schemeClr val="tx2"/>
                </a:solidFill>
                <a:ea typeface="+mn-lt"/>
                <a:cs typeface="+mn-lt"/>
              </a:rPr>
              <a:t>Precision</a:t>
            </a:r>
            <a:r>
              <a:rPr lang="en-US" dirty="0">
                <a:solidFill>
                  <a:schemeClr val="tx2"/>
                </a:solidFill>
                <a:ea typeface="+mn-lt"/>
                <a:cs typeface="+mn-lt"/>
              </a:rPr>
              <a:t>:                0.8064516129032258</a:t>
            </a:r>
            <a:br>
              <a:rPr lang="en-US" dirty="0">
                <a:solidFill>
                  <a:schemeClr val="tx2"/>
                </a:solidFill>
                <a:ea typeface="+mn-lt"/>
                <a:cs typeface="+mn-lt"/>
              </a:rPr>
            </a:br>
            <a:br>
              <a:rPr lang="en-US" dirty="0">
                <a:solidFill>
                  <a:schemeClr val="tx2"/>
                </a:solidFill>
                <a:ea typeface="+mn-lt"/>
                <a:cs typeface="+mn-lt"/>
              </a:rPr>
            </a:br>
            <a:r>
              <a:rPr lang="en-US" b="1">
                <a:solidFill>
                  <a:schemeClr val="tx2"/>
                </a:solidFill>
                <a:ea typeface="+mn-lt"/>
                <a:cs typeface="+mn-lt"/>
              </a:rPr>
              <a:t>Confusion Matrix</a:t>
            </a:r>
            <a:r>
              <a:rPr lang="en-US">
                <a:solidFill>
                  <a:schemeClr val="tx2"/>
                </a:solidFill>
                <a:ea typeface="+mn-lt"/>
                <a:cs typeface="+mn-lt"/>
              </a:rPr>
              <a:t>:       TN,   FP,    FN,     TP</a:t>
            </a:r>
            <a:br>
              <a:rPr lang="en-US" dirty="0">
                <a:solidFill>
                  <a:schemeClr val="tx2"/>
                </a:solidFill>
                <a:ea typeface="+mn-lt"/>
                <a:cs typeface="+mn-lt"/>
              </a:rPr>
            </a:br>
            <a:r>
              <a:rPr lang="en-US" dirty="0">
                <a:solidFill>
                  <a:schemeClr val="tx2"/>
                </a:solidFill>
                <a:ea typeface="+mn-lt"/>
                <a:cs typeface="+mn-lt"/>
              </a:rPr>
              <a:t>                                    [1158  336  228 1400]</a:t>
            </a:r>
          </a:p>
          <a:p>
            <a:pPr>
              <a:spcAft>
                <a:spcPts val="600"/>
              </a:spcAft>
            </a:pPr>
            <a:endParaRPr lang="en-US" dirty="0">
              <a:solidFill>
                <a:schemeClr val="tx2"/>
              </a:solidFill>
            </a:endParaRPr>
          </a:p>
          <a:p>
            <a:pPr>
              <a:spcAft>
                <a:spcPts val="600"/>
              </a:spcAft>
            </a:pPr>
            <a:r>
              <a:rPr lang="en-US" sz="2000" b="1">
                <a:solidFill>
                  <a:schemeClr val="tx2"/>
                </a:solidFill>
              </a:rPr>
              <a:t>K-NEAREST KNEIGHBORS RESULTS-</a:t>
            </a:r>
          </a:p>
          <a:p>
            <a:pPr>
              <a:spcAft>
                <a:spcPts val="600"/>
              </a:spcAft>
            </a:pPr>
            <a:r>
              <a:rPr lang="en-US" b="1" dirty="0">
                <a:solidFill>
                  <a:schemeClr val="tx2"/>
                </a:solidFill>
                <a:latin typeface="Avenir Next LT Pro"/>
              </a:rPr>
              <a:t>Evaluation Metrics:</a:t>
            </a:r>
            <a:br>
              <a:rPr lang="en-US" b="1" dirty="0">
                <a:solidFill>
                  <a:schemeClr val="tx2"/>
                </a:solidFill>
                <a:latin typeface="Avenir Next LT Pro"/>
              </a:rPr>
            </a:br>
            <a:r>
              <a:rPr lang="en-US" b="1" dirty="0">
                <a:solidFill>
                  <a:schemeClr val="tx2"/>
                </a:solidFill>
                <a:latin typeface="Avenir Next LT Pro"/>
              </a:rPr>
              <a:t>Accuracy</a:t>
            </a:r>
            <a:r>
              <a:rPr lang="en-US" dirty="0">
                <a:solidFill>
                  <a:schemeClr val="tx2"/>
                </a:solidFill>
                <a:latin typeface="Avenir Next LT Pro"/>
              </a:rPr>
              <a:t>:</a:t>
            </a:r>
            <a:r>
              <a:rPr lang="en-US" dirty="0">
                <a:latin typeface="Consolas"/>
              </a:rPr>
              <a:t>         </a:t>
            </a:r>
            <a:r>
              <a:rPr lang="en-US" dirty="0">
                <a:latin typeface="Avenir Next LT Pro"/>
              </a:rPr>
              <a:t>0.8014093529788597
</a:t>
            </a:r>
            <a:r>
              <a:rPr lang="en-US" b="1" dirty="0">
                <a:latin typeface="Avenir Next LT Pro"/>
              </a:rPr>
              <a:t>Recall:</a:t>
            </a:r>
            <a:r>
              <a:rPr lang="en-US" dirty="0">
                <a:latin typeface="Avenir Next LT Pro"/>
              </a:rPr>
              <a:t>                         0.8415233415233415
</a:t>
            </a:r>
            <a:r>
              <a:rPr lang="en-US" b="1" dirty="0">
                <a:latin typeface="Avenir Next LT Pro"/>
              </a:rPr>
              <a:t>F1 Score:</a:t>
            </a:r>
            <a:r>
              <a:rPr lang="en-US" dirty="0">
                <a:latin typeface="Avenir Next LT Pro"/>
              </a:rPr>
              <a:t>                    0.8154761904761906
</a:t>
            </a:r>
            <a:r>
              <a:rPr lang="en-US" b="1" dirty="0">
                <a:latin typeface="Avenir Next LT Pro"/>
              </a:rPr>
              <a:t>Precision</a:t>
            </a:r>
            <a:r>
              <a:rPr lang="en-US" dirty="0">
                <a:latin typeface="Avenir Next LT Pro"/>
              </a:rPr>
              <a:t>:                    0.7909930715935335
</a:t>
            </a:r>
            <a:r>
              <a:rPr lang="en-US" b="1" dirty="0">
                <a:latin typeface="Avenir Next LT Pro"/>
              </a:rPr>
              <a:t>Confusion Matrix</a:t>
            </a:r>
            <a:r>
              <a:rPr lang="en-US">
                <a:latin typeface="Avenir Next LT Pro"/>
              </a:rPr>
              <a:t>:       TN,    FP,    FN,   TP</a:t>
            </a:r>
            <a:r>
              <a:rPr lang="en-US" dirty="0">
                <a:latin typeface="Avenir Next LT Pro"/>
              </a:rPr>
              <a:t>
                                    [1132  362  258 1370]</a:t>
            </a:r>
          </a:p>
        </p:txBody>
      </p:sp>
      <p:pic>
        <p:nvPicPr>
          <p:cNvPr id="7" name="Picture 7" descr="A picture containing star, outdoor object, light, dark&#10;&#10;Description automatically generated">
            <a:extLst>
              <a:ext uri="{FF2B5EF4-FFF2-40B4-BE49-F238E27FC236}">
                <a16:creationId xmlns:a16="http://schemas.microsoft.com/office/drawing/2014/main" id="{96AA21A1-A4EF-4B06-8694-5FB8276B8D28}"/>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152401" y="1835000"/>
            <a:ext cx="4339770" cy="2897715"/>
          </a:xfrm>
          <a:prstGeom prst="rect">
            <a:avLst/>
          </a:prstGeom>
        </p:spPr>
      </p:pic>
    </p:spTree>
    <p:extLst>
      <p:ext uri="{BB962C8B-B14F-4D97-AF65-F5344CB8AC3E}">
        <p14:creationId xmlns:p14="http://schemas.microsoft.com/office/powerpoint/2010/main" val="35723138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F8B048C4-AB77-4182-B261-2C9BE59621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4" name="TextBox 3">
            <a:extLst>
              <a:ext uri="{FF2B5EF4-FFF2-40B4-BE49-F238E27FC236}">
                <a16:creationId xmlns:a16="http://schemas.microsoft.com/office/drawing/2014/main" id="{32BAF3FC-BE17-4443-AC6A-947B67A50FBF}"/>
              </a:ext>
            </a:extLst>
          </p:cNvPr>
          <p:cNvSpPr txBox="1"/>
          <p:nvPr/>
        </p:nvSpPr>
        <p:spPr>
          <a:xfrm>
            <a:off x="112486" y="40987"/>
            <a:ext cx="4952681" cy="414518"/>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Autofit/>
          </a:bodyPr>
          <a:lstStyle/>
          <a:p>
            <a:pPr>
              <a:lnSpc>
                <a:spcPct val="110000"/>
              </a:lnSpc>
              <a:spcAft>
                <a:spcPts val="600"/>
              </a:spcAft>
              <a:buClr>
                <a:schemeClr val="accent1"/>
              </a:buClr>
            </a:pPr>
            <a:r>
              <a:rPr lang="en-US" sz="3200" b="1">
                <a:solidFill>
                  <a:schemeClr val="tx2"/>
                </a:solidFill>
              </a:rPr>
              <a:t>RESULTS</a:t>
            </a:r>
          </a:p>
        </p:txBody>
      </p:sp>
      <p:sp>
        <p:nvSpPr>
          <p:cNvPr id="13" name="Rectangle 12">
            <a:extLst>
              <a:ext uri="{FF2B5EF4-FFF2-40B4-BE49-F238E27FC236}">
                <a16:creationId xmlns:a16="http://schemas.microsoft.com/office/drawing/2014/main" id="{FF180BDB-9919-4CD2-8B7C-47E82E4E34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80048" y="0"/>
            <a:ext cx="5711952" cy="6858000"/>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EE536D7D-2324-4AE5-BFC2-627DFB147D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80048" y="0"/>
            <a:ext cx="5711952" cy="6858000"/>
          </a:xfrm>
          <a:prstGeom prst="rect">
            <a:avLst/>
          </a:prstGeom>
          <a:blipFill dpi="0" rotWithShape="1">
            <a:blip r:embed="rId2">
              <a:alphaModFix amt="24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0D112E03-6AE5-4255-8352-684404BCEB67}"/>
              </a:ext>
            </a:extLst>
          </p:cNvPr>
          <p:cNvSpPr txBox="1"/>
          <p:nvPr/>
        </p:nvSpPr>
        <p:spPr>
          <a:xfrm>
            <a:off x="116114" y="745066"/>
            <a:ext cx="6226628" cy="618630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t>DECISION TREE RESULTS-</a:t>
            </a:r>
          </a:p>
          <a:p>
            <a:endParaRPr lang="en-US" dirty="0"/>
          </a:p>
          <a:p>
            <a:r>
              <a:rPr lang="en-US" b="1">
                <a:solidFill>
                  <a:schemeClr val="tx2"/>
                </a:solidFill>
              </a:rPr>
              <a:t>Evaluation Metrics:</a:t>
            </a:r>
            <a:br>
              <a:rPr lang="en-US" b="1" dirty="0">
                <a:solidFill>
                  <a:schemeClr val="tx2"/>
                </a:solidFill>
              </a:rPr>
            </a:br>
            <a:r>
              <a:rPr lang="en-US" b="1">
                <a:solidFill>
                  <a:schemeClr val="tx2"/>
                </a:solidFill>
              </a:rPr>
              <a:t>Accuracy</a:t>
            </a:r>
            <a:r>
              <a:rPr lang="en-US">
                <a:solidFill>
                  <a:schemeClr val="tx2"/>
                </a:solidFill>
              </a:rPr>
              <a:t>:                </a:t>
            </a:r>
            <a:r>
              <a:rPr lang="en-US">
                <a:latin typeface="Consolas"/>
              </a:rPr>
              <a:t>0.9336963484945547</a:t>
            </a:r>
            <a:endParaRPr lang="en-US">
              <a:solidFill>
                <a:srgbClr val="44131A"/>
              </a:solidFill>
              <a:latin typeface="Avenir Next LT Pro"/>
            </a:endParaRPr>
          </a:p>
          <a:p>
            <a:r>
              <a:rPr lang="en-US" b="1" dirty="0">
                <a:solidFill>
                  <a:schemeClr val="tx2"/>
                </a:solidFill>
              </a:rPr>
              <a:t>Recall: </a:t>
            </a:r>
            <a:r>
              <a:rPr lang="en-US" dirty="0">
                <a:solidFill>
                  <a:schemeClr val="tx2"/>
                </a:solidFill>
              </a:rPr>
              <a:t>                     </a:t>
            </a:r>
            <a:r>
              <a:rPr lang="en-US">
                <a:latin typeface="Consolas"/>
              </a:rPr>
              <a:t>0.9385749385749386</a:t>
            </a:r>
            <a:br>
              <a:rPr lang="en-US" dirty="0">
                <a:solidFill>
                  <a:schemeClr val="tx2"/>
                </a:solidFill>
              </a:rPr>
            </a:br>
            <a:r>
              <a:rPr lang="en-US" b="1">
                <a:solidFill>
                  <a:schemeClr val="tx2"/>
                </a:solidFill>
              </a:rPr>
              <a:t>F1 Score:  </a:t>
            </a:r>
            <a:r>
              <a:rPr lang="en-US" dirty="0">
                <a:solidFill>
                  <a:schemeClr val="tx2"/>
                </a:solidFill>
              </a:rPr>
              <a:t>               </a:t>
            </a:r>
            <a:r>
              <a:rPr lang="en-US">
                <a:latin typeface="Consolas"/>
              </a:rPr>
              <a:t>0.9365614465216059</a:t>
            </a:r>
            <a:endParaRPr lang="en-US" dirty="0">
              <a:solidFill>
                <a:srgbClr val="44131A"/>
              </a:solidFill>
              <a:latin typeface="Avenir Next LT Pro"/>
            </a:endParaRPr>
          </a:p>
          <a:p>
            <a:r>
              <a:rPr lang="en-US" b="1">
                <a:solidFill>
                  <a:schemeClr val="tx2"/>
                </a:solidFill>
              </a:rPr>
              <a:t>Precision</a:t>
            </a:r>
            <a:r>
              <a:rPr lang="en-US">
                <a:solidFill>
                  <a:schemeClr val="tx2"/>
                </a:solidFill>
              </a:rPr>
              <a:t>:                </a:t>
            </a:r>
            <a:r>
              <a:rPr lang="en-US">
                <a:latin typeface="Consolas"/>
              </a:rPr>
              <a:t>0.9345565749235474</a:t>
            </a:r>
            <a:endParaRPr lang="en-US">
              <a:solidFill>
                <a:srgbClr val="44131A"/>
              </a:solidFill>
              <a:latin typeface="Avenir Next LT Pro"/>
            </a:endParaRPr>
          </a:p>
          <a:p>
            <a:br>
              <a:rPr lang="en-US" dirty="0">
                <a:solidFill>
                  <a:schemeClr val="tx2"/>
                </a:solidFill>
              </a:rPr>
            </a:br>
            <a:r>
              <a:rPr lang="en-US" b="1">
                <a:solidFill>
                  <a:schemeClr val="tx2"/>
                </a:solidFill>
              </a:rPr>
              <a:t>Confusion Matrix:</a:t>
            </a:r>
            <a:r>
              <a:rPr lang="en-US">
                <a:solidFill>
                  <a:schemeClr val="tx2"/>
                </a:solidFill>
              </a:rPr>
              <a:t>       TN,   FP,    FN,     TP</a:t>
            </a:r>
            <a:br>
              <a:rPr lang="en-US" dirty="0">
                <a:solidFill>
                  <a:schemeClr val="tx2"/>
                </a:solidFill>
              </a:rPr>
            </a:br>
            <a:r>
              <a:rPr lang="en-US">
                <a:solidFill>
                  <a:schemeClr val="tx2"/>
                </a:solidFill>
              </a:rPr>
              <a:t>                                    [</a:t>
            </a:r>
            <a:r>
              <a:rPr lang="en-US">
                <a:latin typeface="Consolas"/>
              </a:rPr>
              <a:t>1387  107  100 1528</a:t>
            </a:r>
            <a:r>
              <a:rPr lang="en-US">
                <a:solidFill>
                  <a:schemeClr val="tx2"/>
                </a:solidFill>
              </a:rPr>
              <a:t>]</a:t>
            </a:r>
            <a:endParaRPr lang="en-US">
              <a:solidFill>
                <a:schemeClr val="tx2"/>
              </a:solidFill>
              <a:ea typeface="+mn-lt"/>
              <a:cs typeface="+mn-lt"/>
            </a:endParaRPr>
          </a:p>
          <a:p>
            <a:endParaRPr lang="en-US" dirty="0"/>
          </a:p>
          <a:p>
            <a:r>
              <a:rPr lang="en-US" b="1"/>
              <a:t>RANDOM FOREST RESULTS-</a:t>
            </a:r>
          </a:p>
          <a:p>
            <a:endParaRPr lang="en-US" b="1" dirty="0"/>
          </a:p>
          <a:p>
            <a:r>
              <a:rPr lang="en-US" b="1" dirty="0">
                <a:solidFill>
                  <a:schemeClr val="tx2"/>
                </a:solidFill>
              </a:rPr>
              <a:t>Evaluation Metrics:</a:t>
            </a:r>
            <a:br>
              <a:rPr lang="en-US" b="1" dirty="0">
                <a:solidFill>
                  <a:schemeClr val="tx2"/>
                </a:solidFill>
              </a:rPr>
            </a:br>
            <a:r>
              <a:rPr lang="en-US" b="1" dirty="0">
                <a:solidFill>
                  <a:schemeClr val="tx2"/>
                </a:solidFill>
              </a:rPr>
              <a:t>Accuracy</a:t>
            </a:r>
            <a:r>
              <a:rPr lang="en-US" dirty="0">
                <a:solidFill>
                  <a:schemeClr val="tx2"/>
                </a:solidFill>
              </a:rPr>
              <a:t>:                </a:t>
            </a:r>
            <a:r>
              <a:rPr lang="en-US">
                <a:latin typeface="Consolas"/>
              </a:rPr>
              <a:t>0.9606021780909674</a:t>
            </a:r>
            <a:br>
              <a:rPr lang="en-US" dirty="0">
                <a:solidFill>
                  <a:schemeClr val="tx2"/>
                </a:solidFill>
              </a:rPr>
            </a:br>
            <a:r>
              <a:rPr lang="en-US" b="1">
                <a:solidFill>
                  <a:schemeClr val="tx2"/>
                </a:solidFill>
              </a:rPr>
              <a:t>Recall: </a:t>
            </a:r>
            <a:r>
              <a:rPr lang="en-US" dirty="0">
                <a:solidFill>
                  <a:schemeClr val="tx2"/>
                </a:solidFill>
              </a:rPr>
              <a:t>                     </a:t>
            </a:r>
            <a:r>
              <a:rPr lang="en-US">
                <a:latin typeface="Consolas"/>
              </a:rPr>
              <a:t>0.9465601965601965</a:t>
            </a:r>
            <a:endParaRPr lang="en-US" dirty="0">
              <a:solidFill>
                <a:srgbClr val="44131A"/>
              </a:solidFill>
              <a:latin typeface="Avenir Next LT Pro"/>
            </a:endParaRPr>
          </a:p>
          <a:p>
            <a:r>
              <a:rPr lang="en-US" b="1" dirty="0">
                <a:solidFill>
                  <a:schemeClr val="tx2"/>
                </a:solidFill>
              </a:rPr>
              <a:t>F1 Score:</a:t>
            </a:r>
            <a:r>
              <a:rPr lang="en-US" dirty="0">
                <a:solidFill>
                  <a:schemeClr val="tx2"/>
                </a:solidFill>
              </a:rPr>
              <a:t>                 </a:t>
            </a:r>
            <a:r>
              <a:rPr lang="en-US" dirty="0">
                <a:solidFill>
                  <a:srgbClr val="000000"/>
                </a:solidFill>
                <a:latin typeface="Consolas"/>
              </a:rPr>
              <a:t>0.9616224648985959</a:t>
            </a:r>
            <a:br>
              <a:rPr lang="en-US" dirty="0">
                <a:solidFill>
                  <a:schemeClr val="tx2"/>
                </a:solidFill>
              </a:rPr>
            </a:br>
            <a:r>
              <a:rPr lang="en-US" b="1" dirty="0">
                <a:solidFill>
                  <a:schemeClr val="tx2"/>
                </a:solidFill>
              </a:rPr>
              <a:t>Precision</a:t>
            </a:r>
            <a:r>
              <a:rPr lang="en-US" dirty="0">
                <a:solidFill>
                  <a:schemeClr val="tx2"/>
                </a:solidFill>
              </a:rPr>
              <a:t>:                </a:t>
            </a:r>
            <a:r>
              <a:rPr lang="en-US">
                <a:latin typeface="Consolas"/>
              </a:rPr>
              <a:t>0.9771718452758402</a:t>
            </a:r>
            <a:br>
              <a:rPr lang="en-US" dirty="0">
                <a:solidFill>
                  <a:schemeClr val="tx2"/>
                </a:solidFill>
              </a:rPr>
            </a:br>
            <a:br>
              <a:rPr lang="en-US" dirty="0">
                <a:solidFill>
                  <a:schemeClr val="tx2"/>
                </a:solidFill>
              </a:rPr>
            </a:br>
            <a:r>
              <a:rPr lang="en-US" b="1">
                <a:solidFill>
                  <a:schemeClr val="tx2"/>
                </a:solidFill>
              </a:rPr>
              <a:t>Confusion Matrix:</a:t>
            </a:r>
            <a:r>
              <a:rPr lang="en-US" dirty="0">
                <a:solidFill>
                  <a:schemeClr val="tx2"/>
                </a:solidFill>
              </a:rPr>
              <a:t>       TN,   FP,    FN,     TP</a:t>
            </a:r>
            <a:br>
              <a:rPr lang="en-US" dirty="0">
                <a:solidFill>
                  <a:schemeClr val="tx2"/>
                </a:solidFill>
              </a:rPr>
            </a:br>
            <a:r>
              <a:rPr lang="en-US">
                <a:solidFill>
                  <a:schemeClr val="tx2"/>
                </a:solidFill>
              </a:rPr>
              <a:t>                                    [</a:t>
            </a:r>
            <a:r>
              <a:rPr lang="en-US">
                <a:latin typeface="Consolas"/>
              </a:rPr>
              <a:t>1458   36   87 1541</a:t>
            </a:r>
            <a:r>
              <a:rPr lang="en-US">
                <a:solidFill>
                  <a:schemeClr val="tx2"/>
                </a:solidFill>
              </a:rPr>
              <a:t>]</a:t>
            </a:r>
            <a:endParaRPr lang="en-US">
              <a:solidFill>
                <a:schemeClr val="tx2"/>
              </a:solidFill>
              <a:ea typeface="+mn-lt"/>
              <a:cs typeface="+mn-lt"/>
            </a:endParaRPr>
          </a:p>
          <a:p>
            <a:endParaRPr lang="en-US" b="1" dirty="0"/>
          </a:p>
        </p:txBody>
      </p:sp>
      <p:pic>
        <p:nvPicPr>
          <p:cNvPr id="6" name="Picture 6" descr="A picture containing outdoor object, star&#10;&#10;Description automatically generated">
            <a:extLst>
              <a:ext uri="{FF2B5EF4-FFF2-40B4-BE49-F238E27FC236}">
                <a16:creationId xmlns:a16="http://schemas.microsoft.com/office/drawing/2014/main" id="{074D2E86-276B-4B69-8526-C6E0BF964204}"/>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6877665" y="1626831"/>
            <a:ext cx="5053780" cy="3694023"/>
          </a:xfrm>
          <a:prstGeom prst="rect">
            <a:avLst/>
          </a:prstGeom>
        </p:spPr>
      </p:pic>
    </p:spTree>
    <p:extLst>
      <p:ext uri="{BB962C8B-B14F-4D97-AF65-F5344CB8AC3E}">
        <p14:creationId xmlns:p14="http://schemas.microsoft.com/office/powerpoint/2010/main" val="39623169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27" name="Picture 26">
            <a:extLst>
              <a:ext uri="{FF2B5EF4-FFF2-40B4-BE49-F238E27FC236}">
                <a16:creationId xmlns:a16="http://schemas.microsoft.com/office/drawing/2014/main" id="{1CB7E8AE-A3AC-4BB7-A5C6-F00EC697B26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5000"/>
            <a:extLst>
              <a:ext uri="{28A0092B-C50C-407E-A947-70E740481C1C}">
                <a14:useLocalDpi xmlns:a14="http://schemas.microsoft.com/office/drawing/2010/main" val="0"/>
              </a:ext>
            </a:extLst>
          </a:blip>
          <a:stretch>
            <a:fillRect/>
          </a:stretch>
        </p:blipFill>
        <p:spPr>
          <a:xfrm>
            <a:off x="0" y="1"/>
            <a:ext cx="12192000" cy="1392401"/>
          </a:xfrm>
          <a:prstGeom prst="rect">
            <a:avLst/>
          </a:prstGeom>
        </p:spPr>
      </p:pic>
      <p:sp useBgFill="1">
        <p:nvSpPr>
          <p:cNvPr id="29" name="Rectangle 28">
            <a:extLst>
              <a:ext uri="{FF2B5EF4-FFF2-40B4-BE49-F238E27FC236}">
                <a16:creationId xmlns:a16="http://schemas.microsoft.com/office/drawing/2014/main" id="{DE61FBD7-E37C-4B38-BE44-A6D4978D74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1" name="Rectangle 30">
            <a:extLst>
              <a:ext uri="{FF2B5EF4-FFF2-40B4-BE49-F238E27FC236}">
                <a16:creationId xmlns:a16="http://schemas.microsoft.com/office/drawing/2014/main" id="{2B028756-0FA5-471F-B25F-B44FA15531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33" name="Rectangle 32">
            <a:extLst>
              <a:ext uri="{FF2B5EF4-FFF2-40B4-BE49-F238E27FC236}">
                <a16:creationId xmlns:a16="http://schemas.microsoft.com/office/drawing/2014/main" id="{392BFCFE-FD78-4EDF-BEFE-CC444DC5F3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5" name="Rectangle 34">
            <a:extLst>
              <a:ext uri="{FF2B5EF4-FFF2-40B4-BE49-F238E27FC236}">
                <a16:creationId xmlns:a16="http://schemas.microsoft.com/office/drawing/2014/main" id="{8E6613BA-415A-4A35-90E0-E031E5096F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989030" y="0"/>
            <a:ext cx="6202969" cy="6858000"/>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7" name="Rectangle 36">
            <a:extLst>
              <a:ext uri="{FF2B5EF4-FFF2-40B4-BE49-F238E27FC236}">
                <a16:creationId xmlns:a16="http://schemas.microsoft.com/office/drawing/2014/main" id="{E772886C-B41D-47A1-A831-869BA0F69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5989030" y="22493"/>
            <a:ext cx="6202969" cy="6830508"/>
          </a:xfrm>
          <a:prstGeom prst="rect">
            <a:avLst/>
          </a:prstGeom>
          <a:blipFill dpi="0" rotWithShape="1">
            <a:blip r:embed="rId3">
              <a:alphaModFix amt="35000"/>
              <a:duotone>
                <a:schemeClr val="accent1">
                  <a:shade val="45000"/>
                  <a:satMod val="135000"/>
                </a:schemeClr>
                <a:prstClr val="white"/>
              </a:duotone>
            </a:blip>
            <a:srcRect/>
            <a:tile tx="889000" ty="0" sx="100000" sy="100000" flip="xy" algn="t"/>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A26FCA4-5FDF-460F-99F6-5FF355754F10}"/>
              </a:ext>
            </a:extLst>
          </p:cNvPr>
          <p:cNvSpPr>
            <a:spLocks noGrp="1"/>
          </p:cNvSpPr>
          <p:nvPr>
            <p:ph type="title"/>
          </p:nvPr>
        </p:nvSpPr>
        <p:spPr>
          <a:xfrm>
            <a:off x="5991876" y="105812"/>
            <a:ext cx="6136213" cy="1397903"/>
          </a:xfrm>
        </p:spPr>
        <p:txBody>
          <a:bodyPr vert="horz" lIns="91440" tIns="45720" rIns="91440" bIns="45720" rtlCol="0" anchor="b">
            <a:normAutofit fontScale="90000"/>
          </a:bodyPr>
          <a:lstStyle/>
          <a:p>
            <a:pPr>
              <a:lnSpc>
                <a:spcPct val="90000"/>
              </a:lnSpc>
            </a:pPr>
            <a:r>
              <a:rPr lang="en-US" sz="3200"/>
              <a:t>APPLICATIONS OF MACHINE LEARNING IN SPACE EXPLORATION-</a:t>
            </a:r>
          </a:p>
        </p:txBody>
      </p:sp>
      <p:pic>
        <p:nvPicPr>
          <p:cNvPr id="4" name="Picture 4" descr="A picture containing outdoor, snow, air, hill&#10;&#10;Description automatically generated">
            <a:extLst>
              <a:ext uri="{FF2B5EF4-FFF2-40B4-BE49-F238E27FC236}">
                <a16:creationId xmlns:a16="http://schemas.microsoft.com/office/drawing/2014/main" id="{A1360B69-0E32-45CF-81EE-61BBF4DB2190}"/>
              </a:ext>
            </a:extLst>
          </p:cNvPr>
          <p:cNvPicPr>
            <a:picLocks noChangeAspect="1"/>
          </p:cNvPicPr>
          <p:nvPr/>
        </p:nvPicPr>
        <p:blipFill rotWithShape="1">
          <a:blip r:embed="rId4">
            <a:extLst>
              <a:ext uri="{837473B0-CC2E-450A-ABE3-18F120FF3D39}">
                <a1611:picAttrSrcUrl xmlns:a1611="http://schemas.microsoft.com/office/drawing/2016/11/main" r:id="rId5"/>
              </a:ext>
            </a:extLst>
          </a:blip>
          <a:srcRect l="10621" r="33129" b="-2"/>
          <a:stretch/>
        </p:blipFill>
        <p:spPr>
          <a:xfrm>
            <a:off x="613161" y="543361"/>
            <a:ext cx="4817466" cy="5716862"/>
          </a:xfrm>
          <a:prstGeom prst="rect">
            <a:avLst/>
          </a:prstGeom>
        </p:spPr>
      </p:pic>
      <p:sp>
        <p:nvSpPr>
          <p:cNvPr id="7" name="TextBox 6">
            <a:extLst>
              <a:ext uri="{FF2B5EF4-FFF2-40B4-BE49-F238E27FC236}">
                <a16:creationId xmlns:a16="http://schemas.microsoft.com/office/drawing/2014/main" id="{1B599C54-8976-48E8-930E-15300C3931DC}"/>
              </a:ext>
            </a:extLst>
          </p:cNvPr>
          <p:cNvSpPr txBox="1"/>
          <p:nvPr/>
        </p:nvSpPr>
        <p:spPr>
          <a:xfrm>
            <a:off x="6174658" y="2290915"/>
            <a:ext cx="6012425" cy="39703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600" b="1">
                <a:solidFill>
                  <a:schemeClr val="bg1">
                    <a:lumMod val="95000"/>
                  </a:schemeClr>
                </a:solidFill>
                <a:latin typeface="Avenir Next LT Pro Demi"/>
                <a:cs typeface="Aldhabi"/>
              </a:rPr>
              <a:t>1. First Image of Black Hole</a:t>
            </a:r>
          </a:p>
          <a:p>
            <a:endParaRPr lang="en-US" sz="2600" b="1" dirty="0">
              <a:solidFill>
                <a:schemeClr val="bg1">
                  <a:lumMod val="95000"/>
                </a:schemeClr>
              </a:solidFill>
              <a:latin typeface="Avenir Next LT Pro Demi"/>
              <a:cs typeface="Aldhabi"/>
            </a:endParaRPr>
          </a:p>
          <a:p>
            <a:r>
              <a:rPr lang="en-US" sz="2600" b="1">
                <a:solidFill>
                  <a:schemeClr val="bg1">
                    <a:lumMod val="95000"/>
                  </a:schemeClr>
                </a:solidFill>
                <a:latin typeface="Avenir Next LT Pro Demi"/>
                <a:cs typeface="Aldhabi"/>
              </a:rPr>
              <a:t>2. AI-Based Assistants and Robots</a:t>
            </a:r>
            <a:endParaRPr lang="en-US" sz="2600">
              <a:solidFill>
                <a:schemeClr val="bg1">
                  <a:lumMod val="95000"/>
                </a:schemeClr>
              </a:solidFill>
              <a:latin typeface="Avenir Next LT Pro Demi"/>
              <a:cs typeface="Aldhabi"/>
            </a:endParaRPr>
          </a:p>
          <a:p>
            <a:endParaRPr lang="en-US" sz="2600" b="1" dirty="0">
              <a:solidFill>
                <a:schemeClr val="bg1">
                  <a:lumMod val="95000"/>
                </a:schemeClr>
              </a:solidFill>
              <a:latin typeface="Avenir Next LT Pro Demi"/>
              <a:cs typeface="Aldhabi"/>
            </a:endParaRPr>
          </a:p>
          <a:p>
            <a:r>
              <a:rPr lang="en-US" sz="2600" b="1">
                <a:solidFill>
                  <a:schemeClr val="bg1">
                    <a:lumMod val="95000"/>
                  </a:schemeClr>
                </a:solidFill>
                <a:latin typeface="Avenir Next LT Pro Demi"/>
                <a:cs typeface="Aldhabi"/>
              </a:rPr>
              <a:t>3. Intelligent Navigation System</a:t>
            </a:r>
            <a:endParaRPr lang="en-US" sz="2600">
              <a:solidFill>
                <a:schemeClr val="bg1">
                  <a:lumMod val="95000"/>
                </a:schemeClr>
              </a:solidFill>
              <a:latin typeface="Avenir Next LT Pro Demi"/>
              <a:cs typeface="Aldhabi"/>
            </a:endParaRPr>
          </a:p>
          <a:p>
            <a:endParaRPr lang="en-US" sz="2600" b="1" dirty="0">
              <a:solidFill>
                <a:schemeClr val="bg1">
                  <a:lumMod val="95000"/>
                </a:schemeClr>
              </a:solidFill>
              <a:latin typeface="Avenir Next LT Pro Demi"/>
              <a:cs typeface="Aldhabi"/>
            </a:endParaRPr>
          </a:p>
          <a:p>
            <a:r>
              <a:rPr lang="en-US" sz="2600" b="1">
                <a:solidFill>
                  <a:schemeClr val="bg1">
                    <a:lumMod val="95000"/>
                  </a:schemeClr>
                </a:solidFill>
                <a:latin typeface="Avenir Next LT Pro Demi"/>
                <a:cs typeface="Aldhabi"/>
              </a:rPr>
              <a:t>4. Discovery of Kepler Exoplanets</a:t>
            </a:r>
            <a:endParaRPr lang="en-US" sz="2600">
              <a:solidFill>
                <a:schemeClr val="bg1">
                  <a:lumMod val="95000"/>
                </a:schemeClr>
              </a:solidFill>
              <a:latin typeface="Avenir Next LT Pro Demi"/>
              <a:cs typeface="Aldhabi"/>
            </a:endParaRPr>
          </a:p>
          <a:p>
            <a:endParaRPr lang="en-US" sz="2600" b="1" dirty="0">
              <a:solidFill>
                <a:schemeClr val="bg1">
                  <a:lumMod val="95000"/>
                </a:schemeClr>
              </a:solidFill>
              <a:latin typeface="Avenir Next LT Pro Demi"/>
              <a:cs typeface="Aldhabi"/>
            </a:endParaRPr>
          </a:p>
          <a:p>
            <a:r>
              <a:rPr lang="en-US" sz="2600" b="1">
                <a:solidFill>
                  <a:schemeClr val="bg1">
                    <a:lumMod val="95000"/>
                  </a:schemeClr>
                </a:solidFill>
                <a:latin typeface="Avenir Next LT Pro Demi"/>
                <a:cs typeface="Aldhabi"/>
              </a:rPr>
              <a:t>5. Space Debris Solution</a:t>
            </a:r>
            <a:endParaRPr lang="en-US" sz="2600">
              <a:solidFill>
                <a:schemeClr val="bg1">
                  <a:lumMod val="95000"/>
                </a:schemeClr>
              </a:solidFill>
              <a:latin typeface="Avenir Next LT Pro Demi"/>
              <a:cs typeface="Aldhabi"/>
            </a:endParaRPr>
          </a:p>
          <a:p>
            <a:endParaRPr lang="en-US" dirty="0">
              <a:latin typeface="Consolas"/>
            </a:endParaRPr>
          </a:p>
        </p:txBody>
      </p:sp>
    </p:spTree>
    <p:extLst>
      <p:ext uri="{BB962C8B-B14F-4D97-AF65-F5344CB8AC3E}">
        <p14:creationId xmlns:p14="http://schemas.microsoft.com/office/powerpoint/2010/main" val="11963984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7" name="Rectangle 79">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78" name="Picture 81">
            <a:extLst>
              <a:ext uri="{FF2B5EF4-FFF2-40B4-BE49-F238E27FC236}">
                <a16:creationId xmlns:a16="http://schemas.microsoft.com/office/drawing/2014/main" id="{1CB7E8AE-A3AC-4BB7-A5C6-F00EC697B26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5000"/>
            <a:extLst>
              <a:ext uri="{28A0092B-C50C-407E-A947-70E740481C1C}">
                <a14:useLocalDpi xmlns:a14="http://schemas.microsoft.com/office/drawing/2010/main" val="0"/>
              </a:ext>
            </a:extLst>
          </a:blip>
          <a:stretch>
            <a:fillRect/>
          </a:stretch>
        </p:blipFill>
        <p:spPr>
          <a:xfrm>
            <a:off x="0" y="1"/>
            <a:ext cx="12192000" cy="1392401"/>
          </a:xfrm>
          <a:prstGeom prst="rect">
            <a:avLst/>
          </a:prstGeom>
        </p:spPr>
      </p:pic>
      <p:sp useBgFill="1">
        <p:nvSpPr>
          <p:cNvPr id="79" name="Rectangle 83">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81" name="Rectangle 85">
            <a:extLst>
              <a:ext uri="{FF2B5EF4-FFF2-40B4-BE49-F238E27FC236}">
                <a16:creationId xmlns:a16="http://schemas.microsoft.com/office/drawing/2014/main" id="{FBC8BBE5-981E-4B0B-9654-32B5668BF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83" name="Rectangle 87">
            <a:extLst>
              <a:ext uri="{FF2B5EF4-FFF2-40B4-BE49-F238E27FC236}">
                <a16:creationId xmlns:a16="http://schemas.microsoft.com/office/drawing/2014/main" id="{3B6A4C79-62F0-4DFD-A156-0F1AB7D268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061" y="0"/>
            <a:ext cx="12191999" cy="6858000"/>
          </a:xfrm>
          <a:prstGeom prst="rect">
            <a:avLst/>
          </a:prstGeom>
          <a:blipFill dpi="0" rotWithShape="1">
            <a:blip r:embed="rId3">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0" name="Rectangle 89">
            <a:extLst>
              <a:ext uri="{FF2B5EF4-FFF2-40B4-BE49-F238E27FC236}">
                <a16:creationId xmlns:a16="http://schemas.microsoft.com/office/drawing/2014/main" id="{7F7FF257-5D01-4829-AD0B-B2D6076B34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3457" y="739600"/>
            <a:ext cx="10768226" cy="539095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6DC6A351-E00E-4E77-A75A-043643869865}"/>
              </a:ext>
            </a:extLst>
          </p:cNvPr>
          <p:cNvSpPr txBox="1"/>
          <p:nvPr/>
        </p:nvSpPr>
        <p:spPr>
          <a:xfrm>
            <a:off x="897194" y="808703"/>
            <a:ext cx="5410200" cy="915527"/>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marL="57150">
              <a:spcBef>
                <a:spcPct val="0"/>
              </a:spcBef>
              <a:spcAft>
                <a:spcPts val="600"/>
              </a:spcAft>
            </a:pPr>
            <a:r>
              <a:rPr lang="en-US" sz="3600" b="1">
                <a:solidFill>
                  <a:schemeClr val="tx2"/>
                </a:solidFill>
                <a:latin typeface="+mj-lt"/>
                <a:ea typeface="+mj-ea"/>
                <a:cs typeface="+mj-cs"/>
              </a:rPr>
              <a:t>CONCLUSION</a:t>
            </a:r>
          </a:p>
        </p:txBody>
      </p:sp>
      <p:sp>
        <p:nvSpPr>
          <p:cNvPr id="3" name="TextBox 2">
            <a:extLst>
              <a:ext uri="{FF2B5EF4-FFF2-40B4-BE49-F238E27FC236}">
                <a16:creationId xmlns:a16="http://schemas.microsoft.com/office/drawing/2014/main" id="{8DB300A1-BAC2-4AEE-91BC-5ECC33729CB1}"/>
              </a:ext>
            </a:extLst>
          </p:cNvPr>
          <p:cNvSpPr txBox="1"/>
          <p:nvPr/>
        </p:nvSpPr>
        <p:spPr>
          <a:xfrm>
            <a:off x="897194" y="1848465"/>
            <a:ext cx="5410200" cy="4200831"/>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nSpc>
                <a:spcPct val="110000"/>
              </a:lnSpc>
              <a:spcAft>
                <a:spcPts val="600"/>
              </a:spcAft>
              <a:buClr>
                <a:schemeClr val="accent1"/>
              </a:buClr>
            </a:pPr>
            <a:r>
              <a:rPr lang="en-US" sz="2800">
                <a:solidFill>
                  <a:schemeClr val="accent6">
                    <a:lumMod val="50000"/>
                  </a:schemeClr>
                </a:solidFill>
                <a:latin typeface="Aldhabi"/>
                <a:cs typeface="Aldhabi"/>
              </a:rPr>
              <a:t>My machine learning model is successfully working by using </a:t>
            </a:r>
            <a:r>
              <a:rPr lang="en-US" sz="2800" dirty="0">
                <a:solidFill>
                  <a:schemeClr val="accent6">
                    <a:lumMod val="50000"/>
                  </a:schemeClr>
                </a:solidFill>
                <a:latin typeface="Aldhabi"/>
                <a:cs typeface="Aldhabi"/>
              </a:rPr>
              <a:t>data from Kepler mission and it also predicted real exoplanets with characteristic that we expect from habitable planets. Random Forest turned out to be a good machine learning model for this project. I</a:t>
            </a:r>
            <a:r>
              <a:rPr lang="en-US" sz="2800" dirty="0">
                <a:solidFill>
                  <a:schemeClr val="accent6">
                    <a:lumMod val="50000"/>
                  </a:schemeClr>
                </a:solidFill>
                <a:latin typeface="Aldhabi"/>
                <a:ea typeface="+mn-lt"/>
                <a:cs typeface="+mn-lt"/>
              </a:rPr>
              <a:t> was able to predict with a 96% accuracy whether our observations is an exoplanet or not. For a model that is quite complex to set up I was able to accomplish my goal. </a:t>
            </a:r>
            <a:endParaRPr lang="en-US" sz="2800" dirty="0">
              <a:solidFill>
                <a:schemeClr val="accent6">
                  <a:lumMod val="50000"/>
                </a:schemeClr>
              </a:solidFill>
              <a:latin typeface="Aldhabi"/>
            </a:endParaRPr>
          </a:p>
        </p:txBody>
      </p:sp>
      <p:pic>
        <p:nvPicPr>
          <p:cNvPr id="4" name="Picture 4" descr="Background pattern&#10;&#10;Description automatically generated">
            <a:extLst>
              <a:ext uri="{FF2B5EF4-FFF2-40B4-BE49-F238E27FC236}">
                <a16:creationId xmlns:a16="http://schemas.microsoft.com/office/drawing/2014/main" id="{7204239E-AA34-48F5-B909-A54AB91A10C6}"/>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6727723" y="1850391"/>
            <a:ext cx="4492302" cy="3366153"/>
          </a:xfrm>
          <a:prstGeom prst="rect">
            <a:avLst/>
          </a:prstGeom>
        </p:spPr>
      </p:pic>
    </p:spTree>
    <p:extLst>
      <p:ext uri="{BB962C8B-B14F-4D97-AF65-F5344CB8AC3E}">
        <p14:creationId xmlns:p14="http://schemas.microsoft.com/office/powerpoint/2010/main" val="18508604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4" name="Rectangle 100">
            <a:extLst>
              <a:ext uri="{FF2B5EF4-FFF2-40B4-BE49-F238E27FC236}">
                <a16:creationId xmlns:a16="http://schemas.microsoft.com/office/drawing/2014/main" id="{310E06F9-9F12-4D1B-92C0-4B30818D09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06" name="Rectangle 102">
            <a:extLst>
              <a:ext uri="{FF2B5EF4-FFF2-40B4-BE49-F238E27FC236}">
                <a16:creationId xmlns:a16="http://schemas.microsoft.com/office/drawing/2014/main" id="{8F5EFE88-F6A7-4B53-AF99-227DFC56A0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2" name="TextBox 1">
            <a:extLst>
              <a:ext uri="{FF2B5EF4-FFF2-40B4-BE49-F238E27FC236}">
                <a16:creationId xmlns:a16="http://schemas.microsoft.com/office/drawing/2014/main" id="{6DC6A351-E00E-4E77-A75A-043643869865}"/>
              </a:ext>
            </a:extLst>
          </p:cNvPr>
          <p:cNvSpPr txBox="1"/>
          <p:nvPr/>
        </p:nvSpPr>
        <p:spPr>
          <a:xfrm>
            <a:off x="653845" y="44360"/>
            <a:ext cx="4785546" cy="709645"/>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lnSpcReduction="10000"/>
          </a:bodyPr>
          <a:lstStyle/>
          <a:p>
            <a:pPr>
              <a:spcBef>
                <a:spcPct val="0"/>
              </a:spcBef>
              <a:spcAft>
                <a:spcPts val="600"/>
              </a:spcAft>
            </a:pPr>
            <a:r>
              <a:rPr lang="en-US" sz="4400" b="1" dirty="0">
                <a:solidFill>
                  <a:schemeClr val="tx2"/>
                </a:solidFill>
                <a:latin typeface="+mj-lt"/>
                <a:ea typeface="+mj-ea"/>
                <a:cs typeface="+mj-cs"/>
              </a:rPr>
              <a:t>FUTURE SCOPE</a:t>
            </a:r>
          </a:p>
        </p:txBody>
      </p:sp>
      <p:sp>
        <p:nvSpPr>
          <p:cNvPr id="108" name="Rectangle 104">
            <a:extLst>
              <a:ext uri="{FF2B5EF4-FFF2-40B4-BE49-F238E27FC236}">
                <a16:creationId xmlns:a16="http://schemas.microsoft.com/office/drawing/2014/main" id="{BF9AF5CF-AE21-453A-8D3F-6D9FC64A18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98283" y="0"/>
            <a:ext cx="6193717" cy="6858000"/>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09" name="Rectangle 106">
            <a:extLst>
              <a:ext uri="{FF2B5EF4-FFF2-40B4-BE49-F238E27FC236}">
                <a16:creationId xmlns:a16="http://schemas.microsoft.com/office/drawing/2014/main" id="{F18A41FE-6F14-49D2-8C0F-56A351A98E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5998281" y="-3"/>
            <a:ext cx="6193718" cy="6857999"/>
          </a:xfrm>
          <a:prstGeom prst="rect">
            <a:avLst/>
          </a:prstGeom>
          <a:blipFill dpi="0" rotWithShape="1">
            <a:blip r:embed="rId2">
              <a:alphaModFix amt="35000"/>
              <a:duotone>
                <a:schemeClr val="accent1">
                  <a:shade val="45000"/>
                  <a:satMod val="135000"/>
                </a:schemeClr>
                <a:prstClr val="white"/>
              </a:duotone>
            </a:blip>
            <a:srcRect/>
            <a:tile tx="889000" ty="0" sx="100000" sy="100000" flip="xy" algn="t"/>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9" descr="A picture containing mountain&#10;&#10;Description automatically generated">
            <a:extLst>
              <a:ext uri="{FF2B5EF4-FFF2-40B4-BE49-F238E27FC236}">
                <a16:creationId xmlns:a16="http://schemas.microsoft.com/office/drawing/2014/main" id="{5C9A7A1A-03CB-48E7-8DDA-1A30FD3CF46B}"/>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6408175" y="1539363"/>
            <a:ext cx="5385617" cy="3865304"/>
          </a:xfrm>
          <a:prstGeom prst="rect">
            <a:avLst/>
          </a:prstGeom>
        </p:spPr>
      </p:pic>
      <p:sp>
        <p:nvSpPr>
          <p:cNvPr id="12" name="TextBox 11">
            <a:extLst>
              <a:ext uri="{FF2B5EF4-FFF2-40B4-BE49-F238E27FC236}">
                <a16:creationId xmlns:a16="http://schemas.microsoft.com/office/drawing/2014/main" id="{586937B7-C7CD-4B8F-9331-5BD67FFA7A19}"/>
              </a:ext>
            </a:extLst>
          </p:cNvPr>
          <p:cNvSpPr txBox="1"/>
          <p:nvPr/>
        </p:nvSpPr>
        <p:spPr>
          <a:xfrm>
            <a:off x="54078" y="791496"/>
            <a:ext cx="5778909" cy="600164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solidFill>
                  <a:schemeClr val="accent6">
                    <a:lumMod val="50000"/>
                  </a:schemeClr>
                </a:solidFill>
                <a:latin typeface="Aldhabi"/>
                <a:ea typeface="+mn-lt"/>
                <a:cs typeface="+mn-lt"/>
              </a:rPr>
              <a:t>New similar missions to study exoplanets such as TESS (Transit Exoplanet Search Satellite), JWST (James Webb Space Telescope), WFIRST (Wide Field InfraRed Survey Telescope) are on the way. There would be an explosion of exoplanets data in future. Machine learning would greatly help us in accumulating the existing knowledge about habitability through machine learning model and applying it on new data to quickly narrow down the habitable planet's list. </a:t>
            </a:r>
            <a:endParaRPr lang="en-US" sz="2400">
              <a:solidFill>
                <a:schemeClr val="accent6">
                  <a:lumMod val="50000"/>
                </a:schemeClr>
              </a:solidFill>
              <a:latin typeface="Aldhabi"/>
              <a:ea typeface="+mn-lt"/>
              <a:cs typeface="+mn-lt"/>
            </a:endParaRPr>
          </a:p>
          <a:p>
            <a:r>
              <a:rPr lang="en-US" sz="2400" dirty="0">
                <a:solidFill>
                  <a:schemeClr val="accent6">
                    <a:lumMod val="50000"/>
                  </a:schemeClr>
                </a:solidFill>
                <a:latin typeface="Aldhabi"/>
                <a:ea typeface="+mn-lt"/>
                <a:cs typeface="+mn-lt"/>
              </a:rPr>
              <a:t>Deep learning model will also become more accurate as and when more training data about real exoplanets from new sources become available.</a:t>
            </a:r>
            <a:endParaRPr lang="en-US" sz="2400">
              <a:solidFill>
                <a:schemeClr val="accent6">
                  <a:lumMod val="50000"/>
                </a:schemeClr>
              </a:solidFill>
              <a:latin typeface="Aldhabi"/>
              <a:ea typeface="+mn-lt"/>
              <a:cs typeface="+mn-lt"/>
            </a:endParaRPr>
          </a:p>
          <a:p>
            <a:r>
              <a:rPr lang="en-US" sz="2400" dirty="0">
                <a:solidFill>
                  <a:schemeClr val="accent6">
                    <a:lumMod val="50000"/>
                  </a:schemeClr>
                </a:solidFill>
                <a:latin typeface="Aldhabi"/>
                <a:ea typeface="+mn-lt"/>
                <a:cs typeface="+mn-lt"/>
              </a:rPr>
              <a:t>As, more and more data gets available in due course of time the classification models would evolve with it accordingly. </a:t>
            </a:r>
            <a:endParaRPr lang="en-US" sz="2400">
              <a:solidFill>
                <a:schemeClr val="accent6">
                  <a:lumMod val="50000"/>
                </a:schemeClr>
              </a:solidFill>
              <a:latin typeface="Aldhabi"/>
              <a:ea typeface="+mn-lt"/>
              <a:cs typeface="+mn-lt"/>
            </a:endParaRPr>
          </a:p>
          <a:p>
            <a:r>
              <a:rPr lang="en-US" sz="2400" dirty="0">
                <a:solidFill>
                  <a:schemeClr val="accent6">
                    <a:lumMod val="50000"/>
                  </a:schemeClr>
                </a:solidFill>
                <a:latin typeface="Aldhabi"/>
                <a:cs typeface="Aldhabi"/>
              </a:rPr>
              <a:t>There is so much to explore in the space and with the new missions to be launched we can explore and help the humanity to explore new worlds in the space with the skill of Data Science.</a:t>
            </a:r>
            <a:endParaRPr lang="en-US" sz="2400">
              <a:solidFill>
                <a:schemeClr val="accent6">
                  <a:lumMod val="50000"/>
                </a:schemeClr>
              </a:solidFill>
              <a:latin typeface="Aldhabi"/>
              <a:cs typeface="Aldhabi"/>
            </a:endParaRPr>
          </a:p>
        </p:txBody>
      </p:sp>
    </p:spTree>
    <p:extLst>
      <p:ext uri="{BB962C8B-B14F-4D97-AF65-F5344CB8AC3E}">
        <p14:creationId xmlns:p14="http://schemas.microsoft.com/office/powerpoint/2010/main" val="33147187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90">
            <a:extLst>
              <a:ext uri="{FF2B5EF4-FFF2-40B4-BE49-F238E27FC236}">
                <a16:creationId xmlns:a16="http://schemas.microsoft.com/office/drawing/2014/main" id="{2D924463-4DB7-437D-85B1-7EE5042DE5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89" name="Rectangle 92">
            <a:extLst>
              <a:ext uri="{FF2B5EF4-FFF2-40B4-BE49-F238E27FC236}">
                <a16:creationId xmlns:a16="http://schemas.microsoft.com/office/drawing/2014/main" id="{9F108545-2EA9-4B3E-915B-2959496080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2" name="TextBox 1">
            <a:extLst>
              <a:ext uri="{FF2B5EF4-FFF2-40B4-BE49-F238E27FC236}">
                <a16:creationId xmlns:a16="http://schemas.microsoft.com/office/drawing/2014/main" id="{6DC6A351-E00E-4E77-A75A-043643869865}"/>
              </a:ext>
            </a:extLst>
          </p:cNvPr>
          <p:cNvSpPr txBox="1"/>
          <p:nvPr/>
        </p:nvSpPr>
        <p:spPr>
          <a:xfrm>
            <a:off x="3475702" y="-41672"/>
            <a:ext cx="6858000" cy="783387"/>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fontScale="70000" lnSpcReduction="20000"/>
          </a:bodyPr>
          <a:lstStyle/>
          <a:p>
            <a:pPr marL="57150">
              <a:spcBef>
                <a:spcPct val="0"/>
              </a:spcBef>
              <a:spcAft>
                <a:spcPts val="600"/>
              </a:spcAft>
            </a:pPr>
            <a:r>
              <a:rPr lang="en-US" sz="5200" b="1" dirty="0">
                <a:solidFill>
                  <a:schemeClr val="tx2"/>
                </a:solidFill>
                <a:latin typeface="+mj-lt"/>
                <a:ea typeface="+mj-ea"/>
                <a:cs typeface="+mj-cs"/>
              </a:rPr>
              <a:t>BIBLIOGRAPHY/REFERENCES</a:t>
            </a:r>
          </a:p>
        </p:txBody>
      </p:sp>
      <p:sp>
        <p:nvSpPr>
          <p:cNvPr id="90" name="Rectangle 94">
            <a:extLst>
              <a:ext uri="{FF2B5EF4-FFF2-40B4-BE49-F238E27FC236}">
                <a16:creationId xmlns:a16="http://schemas.microsoft.com/office/drawing/2014/main" id="{392BFCFE-FD78-4EDF-BEFE-CC444DC5F3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78352" cy="6858000"/>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92" name="Rectangle 96">
            <a:extLst>
              <a:ext uri="{FF2B5EF4-FFF2-40B4-BE49-F238E27FC236}">
                <a16:creationId xmlns:a16="http://schemas.microsoft.com/office/drawing/2014/main" id="{4572B5A9-5531-4FA5-8C90-295EFED8BF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7060" y="22493"/>
            <a:ext cx="3561292" cy="6830508"/>
          </a:xfrm>
          <a:prstGeom prst="rect">
            <a:avLst/>
          </a:prstGeom>
          <a:blipFill dpi="0" rotWithShape="1">
            <a:blip r:embed="rId2">
              <a:alphaModFix amt="40000"/>
              <a:duotone>
                <a:schemeClr val="accent1">
                  <a:shade val="45000"/>
                  <a:satMod val="135000"/>
                </a:schemeClr>
                <a:prstClr val="white"/>
              </a:duotone>
            </a:blip>
            <a:srcRect/>
            <a:tile tx="889000" ty="0" sx="100000" sy="100000" flip="xy" algn="t"/>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9" descr="A picture containing text, building, platform, computer&#10;&#10;Description automatically generated">
            <a:extLst>
              <a:ext uri="{FF2B5EF4-FFF2-40B4-BE49-F238E27FC236}">
                <a16:creationId xmlns:a16="http://schemas.microsoft.com/office/drawing/2014/main" id="{F2BEA8E2-4976-4CA1-80B5-E97BDCED07BF}"/>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rot="-5400000">
            <a:off x="-849261" y="2042517"/>
            <a:ext cx="5287296" cy="2908159"/>
          </a:xfrm>
          <a:prstGeom prst="rect">
            <a:avLst/>
          </a:prstGeom>
        </p:spPr>
      </p:pic>
      <p:sp>
        <p:nvSpPr>
          <p:cNvPr id="12" name="TextBox 11">
            <a:extLst>
              <a:ext uri="{FF2B5EF4-FFF2-40B4-BE49-F238E27FC236}">
                <a16:creationId xmlns:a16="http://schemas.microsoft.com/office/drawing/2014/main" id="{715C38D5-04B2-4C88-989F-67AB9A642B98}"/>
              </a:ext>
            </a:extLst>
          </p:cNvPr>
          <p:cNvSpPr txBox="1"/>
          <p:nvPr/>
        </p:nvSpPr>
        <p:spPr>
          <a:xfrm>
            <a:off x="3655142" y="816077"/>
            <a:ext cx="8433619" cy="59093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100" dirty="0">
                <a:solidFill>
                  <a:schemeClr val="accent6">
                    <a:lumMod val="50000"/>
                  </a:schemeClr>
                </a:solidFill>
                <a:latin typeface="Aldhabi"/>
                <a:cs typeface="Aldhabi"/>
              </a:rPr>
              <a:t>[1] Geoffrey W. Marcya,1, Lauren M. Weissa, Erik A. </a:t>
            </a:r>
            <a:r>
              <a:rPr lang="en-US" sz="2100" dirty="0" err="1">
                <a:solidFill>
                  <a:schemeClr val="accent6">
                    <a:lumMod val="50000"/>
                  </a:schemeClr>
                </a:solidFill>
                <a:latin typeface="Aldhabi"/>
                <a:cs typeface="Aldhabi"/>
              </a:rPr>
              <a:t>Petiguraa</a:t>
            </a:r>
            <a:r>
              <a:rPr lang="en-US" sz="2100" dirty="0">
                <a:solidFill>
                  <a:schemeClr val="accent6">
                    <a:lumMod val="50000"/>
                  </a:schemeClr>
                </a:solidFill>
                <a:latin typeface="Aldhabi"/>
                <a:cs typeface="Aldhabi"/>
              </a:rPr>
              <a:t>, Howard </a:t>
            </a:r>
            <a:r>
              <a:rPr lang="en-US" sz="2100" dirty="0" err="1">
                <a:solidFill>
                  <a:schemeClr val="accent6">
                    <a:lumMod val="50000"/>
                  </a:schemeClr>
                </a:solidFill>
                <a:latin typeface="Aldhabi"/>
                <a:cs typeface="Aldhabi"/>
              </a:rPr>
              <a:t>Isaacsona</a:t>
            </a:r>
            <a:r>
              <a:rPr lang="en-US" sz="2100" dirty="0">
                <a:solidFill>
                  <a:schemeClr val="accent6">
                    <a:lumMod val="50000"/>
                  </a:schemeClr>
                </a:solidFill>
                <a:latin typeface="Aldhabi"/>
                <a:cs typeface="Aldhabi"/>
              </a:rPr>
              <a:t>, Andrew W. </a:t>
            </a:r>
            <a:r>
              <a:rPr lang="en-US" sz="2100" dirty="0" err="1">
                <a:solidFill>
                  <a:schemeClr val="accent6">
                    <a:lumMod val="50000"/>
                  </a:schemeClr>
                </a:solidFill>
                <a:latin typeface="Aldhabi"/>
                <a:cs typeface="Aldhabi"/>
              </a:rPr>
              <a:t>Howardb</a:t>
            </a:r>
            <a:r>
              <a:rPr lang="en-US" sz="2100" dirty="0">
                <a:solidFill>
                  <a:schemeClr val="accent6">
                    <a:lumMod val="50000"/>
                  </a:schemeClr>
                </a:solidFill>
                <a:latin typeface="Aldhabi"/>
                <a:cs typeface="Aldhabi"/>
              </a:rPr>
              <a:t>, and Lars A. </a:t>
            </a:r>
            <a:r>
              <a:rPr lang="en-US" sz="2100" dirty="0" err="1">
                <a:solidFill>
                  <a:schemeClr val="accent6">
                    <a:lumMod val="50000"/>
                  </a:schemeClr>
                </a:solidFill>
                <a:latin typeface="Aldhabi"/>
                <a:cs typeface="Aldhabi"/>
              </a:rPr>
              <a:t>Buchhavec</a:t>
            </a:r>
            <a:r>
              <a:rPr lang="en-US" sz="2100" dirty="0">
                <a:solidFill>
                  <a:schemeClr val="accent6">
                    <a:lumMod val="50000"/>
                  </a:schemeClr>
                </a:solidFill>
                <a:latin typeface="Aldhabi"/>
                <a:cs typeface="Aldhabi"/>
              </a:rPr>
              <a:t> Occurrence and core-envelope structure of 1–4× Earth-size planets around Sun-like stars 2013 </a:t>
            </a:r>
            <a:r>
              <a:rPr lang="en-US" sz="2100" dirty="0">
                <a:solidFill>
                  <a:schemeClr val="accent6">
                    <a:lumMod val="50000"/>
                  </a:schemeClr>
                </a:solidFill>
                <a:latin typeface="Aldhabi"/>
                <a:cs typeface="Aldhabi"/>
                <a:hlinkClick r:id="rId5">
                  <a:extLst>
                    <a:ext uri="{A12FA001-AC4F-418D-AE19-62706E023703}">
                      <ahyp:hlinkClr xmlns:ahyp="http://schemas.microsoft.com/office/drawing/2018/hyperlinkcolor" val="tx"/>
                    </a:ext>
                  </a:extLst>
                </a:hlinkClick>
              </a:rPr>
              <a:t>http://www.pnas.org/content/111/35/12655.full</a:t>
            </a:r>
            <a:endParaRPr lang="en-US" sz="2100" dirty="0">
              <a:solidFill>
                <a:schemeClr val="accent6">
                  <a:lumMod val="50000"/>
                </a:schemeClr>
              </a:solidFill>
              <a:latin typeface="Aldhabi"/>
              <a:cs typeface="Aldhabi"/>
            </a:endParaRPr>
          </a:p>
          <a:p>
            <a:r>
              <a:rPr lang="en-US" sz="2100" dirty="0">
                <a:solidFill>
                  <a:schemeClr val="accent6">
                    <a:lumMod val="50000"/>
                  </a:schemeClr>
                </a:solidFill>
                <a:latin typeface="Aldhabi"/>
                <a:cs typeface="Aldhabi"/>
              </a:rPr>
              <a:t> [2] NASA Kepler mission </a:t>
            </a:r>
            <a:r>
              <a:rPr lang="en-US" sz="2100" dirty="0">
                <a:solidFill>
                  <a:schemeClr val="accent6">
                    <a:lumMod val="50000"/>
                  </a:schemeClr>
                </a:solidFill>
                <a:latin typeface="Aldhabi"/>
                <a:cs typeface="Aldhabi"/>
                <a:hlinkClick r:id="rId6">
                  <a:extLst>
                    <a:ext uri="{A12FA001-AC4F-418D-AE19-62706E023703}">
                      <ahyp:hlinkClr xmlns:ahyp="http://schemas.microsoft.com/office/drawing/2018/hyperlinkcolor" val="tx"/>
                    </a:ext>
                  </a:extLst>
                </a:hlinkClick>
              </a:rPr>
              <a:t>https://www.nasa.gov/mission_pages/kepler/overview/index.html</a:t>
            </a:r>
            <a:r>
              <a:rPr lang="en-US" sz="2100" dirty="0">
                <a:solidFill>
                  <a:schemeClr val="accent6">
                    <a:lumMod val="50000"/>
                  </a:schemeClr>
                </a:solidFill>
                <a:latin typeface="Aldhabi"/>
                <a:cs typeface="Aldhabi"/>
              </a:rPr>
              <a:t> </a:t>
            </a:r>
          </a:p>
          <a:p>
            <a:r>
              <a:rPr lang="en-US" sz="2100" dirty="0">
                <a:solidFill>
                  <a:schemeClr val="accent6">
                    <a:lumMod val="50000"/>
                  </a:schemeClr>
                </a:solidFill>
                <a:latin typeface="Aldhabi"/>
                <a:cs typeface="Aldhabi"/>
              </a:rPr>
              <a:t>[3] NASA exoplanet archive </a:t>
            </a:r>
            <a:r>
              <a:rPr lang="en-US" sz="2100" dirty="0">
                <a:solidFill>
                  <a:schemeClr val="accent6">
                    <a:lumMod val="50000"/>
                  </a:schemeClr>
                </a:solidFill>
                <a:latin typeface="Aldhabi"/>
                <a:cs typeface="Aldhabi"/>
                <a:hlinkClick r:id="rId7">
                  <a:extLst>
                    <a:ext uri="{A12FA001-AC4F-418D-AE19-62706E023703}">
                      <ahyp:hlinkClr xmlns:ahyp="http://schemas.microsoft.com/office/drawing/2018/hyperlinkcolor" val="tx"/>
                    </a:ext>
                  </a:extLst>
                </a:hlinkClick>
              </a:rPr>
              <a:t>https://exoplanetarchive.ipac.caltech.edu/docs/data.html</a:t>
            </a:r>
            <a:r>
              <a:rPr lang="en-US" sz="2100" dirty="0">
                <a:solidFill>
                  <a:schemeClr val="accent6">
                    <a:lumMod val="50000"/>
                  </a:schemeClr>
                </a:solidFill>
                <a:latin typeface="Aldhabi"/>
                <a:cs typeface="Aldhabi"/>
              </a:rPr>
              <a:t> </a:t>
            </a:r>
          </a:p>
          <a:p>
            <a:r>
              <a:rPr lang="en-US" sz="2100" dirty="0">
                <a:solidFill>
                  <a:schemeClr val="accent6">
                    <a:lumMod val="50000"/>
                  </a:schemeClr>
                </a:solidFill>
                <a:latin typeface="Aldhabi"/>
                <a:cs typeface="Aldhabi"/>
              </a:rPr>
              <a:t>[4] Planetary Habitability Laboratory "</a:t>
            </a:r>
            <a:r>
              <a:rPr lang="en-US" sz="2100" dirty="0">
                <a:solidFill>
                  <a:schemeClr val="accent6">
                    <a:lumMod val="50000"/>
                  </a:schemeClr>
                </a:solidFill>
                <a:latin typeface="Aldhabi"/>
                <a:cs typeface="Aldhabi"/>
                <a:hlinkClick r:id="rId8">
                  <a:extLst>
                    <a:ext uri="{A12FA001-AC4F-418D-AE19-62706E023703}">
                      <ahyp:hlinkClr xmlns:ahyp="http://schemas.microsoft.com/office/drawing/2018/hyperlinkcolor" val="tx"/>
                    </a:ext>
                  </a:extLst>
                </a:hlinkClick>
              </a:rPr>
              <a:t>http://phl.upr.edu/projects/habitable-exoplanets-catalog/data</a:t>
            </a:r>
            <a:r>
              <a:rPr lang="en-US" sz="2100" dirty="0">
                <a:solidFill>
                  <a:schemeClr val="accent6">
                    <a:lumMod val="50000"/>
                  </a:schemeClr>
                </a:solidFill>
                <a:latin typeface="Aldhabi"/>
                <a:cs typeface="Aldhabi"/>
              </a:rPr>
              <a:t>" </a:t>
            </a:r>
          </a:p>
          <a:p>
            <a:r>
              <a:rPr lang="en-US" sz="2100" dirty="0">
                <a:solidFill>
                  <a:schemeClr val="accent6">
                    <a:lumMod val="50000"/>
                  </a:schemeClr>
                </a:solidFill>
                <a:latin typeface="Aldhabi"/>
                <a:cs typeface="Aldhabi"/>
              </a:rPr>
              <a:t>[5] Susan E. Thompson et. al. “PLANETARY CANDIDATES OBSERVED BY Kepler. III 2017 </a:t>
            </a:r>
            <a:r>
              <a:rPr lang="en-US" sz="2100" dirty="0">
                <a:solidFill>
                  <a:schemeClr val="accent6">
                    <a:lumMod val="50000"/>
                  </a:schemeClr>
                </a:solidFill>
                <a:latin typeface="Aldhabi"/>
                <a:cs typeface="Aldhabi"/>
                <a:hlinkClick r:id="rId9">
                  <a:extLst>
                    <a:ext uri="{A12FA001-AC4F-418D-AE19-62706E023703}">
                      <ahyp:hlinkClr xmlns:ahyp="http://schemas.microsoft.com/office/drawing/2018/hyperlinkcolor" val="tx"/>
                    </a:ext>
                  </a:extLst>
                </a:hlinkClick>
              </a:rPr>
              <a:t>https://arxiv.org/pdf/1710.06758.pdf</a:t>
            </a:r>
            <a:endParaRPr lang="en-US" sz="2100" dirty="0">
              <a:solidFill>
                <a:schemeClr val="accent6">
                  <a:lumMod val="50000"/>
                </a:schemeClr>
              </a:solidFill>
              <a:latin typeface="Aldhabi"/>
              <a:cs typeface="Aldhabi"/>
            </a:endParaRPr>
          </a:p>
          <a:p>
            <a:r>
              <a:rPr lang="en-US" sz="2100" dirty="0">
                <a:solidFill>
                  <a:schemeClr val="accent6">
                    <a:lumMod val="50000"/>
                  </a:schemeClr>
                </a:solidFill>
                <a:latin typeface="Aldhabi"/>
                <a:cs typeface="Aldhabi"/>
              </a:rPr>
              <a:t>[6] Python program that build machine learning model and predict habitability "</a:t>
            </a:r>
            <a:r>
              <a:rPr lang="en-US" sz="2100" dirty="0">
                <a:solidFill>
                  <a:schemeClr val="accent6">
                    <a:lumMod val="50000"/>
                  </a:schemeClr>
                </a:solidFill>
                <a:latin typeface="Aldhabi"/>
                <a:cs typeface="Aldhabi"/>
                <a:hlinkClick r:id="rId10">
                  <a:extLst>
                    <a:ext uri="{A12FA001-AC4F-418D-AE19-62706E023703}">
                      <ahyp:hlinkClr xmlns:ahyp="http://schemas.microsoft.com/office/drawing/2018/hyperlinkcolor" val="tx"/>
                    </a:ext>
                  </a:extLst>
                </a:hlinkClick>
              </a:rPr>
              <a:t>https://github.com/rkmisra/cs229_project/blob/master/src/predict_habitability.py</a:t>
            </a:r>
            <a:r>
              <a:rPr lang="en-US" sz="2100" dirty="0">
                <a:solidFill>
                  <a:schemeClr val="accent6">
                    <a:lumMod val="50000"/>
                  </a:schemeClr>
                </a:solidFill>
                <a:latin typeface="Aldhabi"/>
                <a:cs typeface="Aldhabi"/>
              </a:rPr>
              <a:t>" </a:t>
            </a:r>
          </a:p>
          <a:p>
            <a:r>
              <a:rPr lang="en-US" sz="2100" dirty="0">
                <a:solidFill>
                  <a:schemeClr val="accent6">
                    <a:lumMod val="50000"/>
                  </a:schemeClr>
                </a:solidFill>
                <a:latin typeface="Aldhabi"/>
                <a:cs typeface="Aldhabi"/>
              </a:rPr>
              <a:t>[7] NASA cumulative data </a:t>
            </a:r>
            <a:r>
              <a:rPr lang="en-US" sz="2100" dirty="0">
                <a:solidFill>
                  <a:schemeClr val="accent6">
                    <a:lumMod val="50000"/>
                  </a:schemeClr>
                </a:solidFill>
                <a:latin typeface="Aldhabi"/>
                <a:cs typeface="Aldhabi"/>
                <a:hlinkClick r:id="rId11">
                  <a:extLst>
                    <a:ext uri="{A12FA001-AC4F-418D-AE19-62706E023703}">
                      <ahyp:hlinkClr xmlns:ahyp="http://schemas.microsoft.com/office/drawing/2018/hyperlinkcolor" val="tx"/>
                    </a:ext>
                  </a:extLst>
                </a:hlinkClick>
              </a:rPr>
              <a:t>https://exoplanetarchive.ipac.caltech.edu/cgi-bin/TblView/nph-tblView? app=ExoTbls&amp;config=cumulative</a:t>
            </a:r>
            <a:r>
              <a:rPr lang="en-US" sz="2100" dirty="0">
                <a:solidFill>
                  <a:schemeClr val="accent6">
                    <a:lumMod val="50000"/>
                  </a:schemeClr>
                </a:solidFill>
                <a:latin typeface="Aldhabi"/>
                <a:cs typeface="Aldhabi"/>
              </a:rPr>
              <a:t> </a:t>
            </a:r>
          </a:p>
          <a:p>
            <a:r>
              <a:rPr lang="en-US" sz="2100" dirty="0">
                <a:solidFill>
                  <a:schemeClr val="accent6">
                    <a:lumMod val="50000"/>
                  </a:schemeClr>
                </a:solidFill>
                <a:latin typeface="Aldhabi"/>
                <a:cs typeface="Aldhabi"/>
              </a:rPr>
              <a:t>[8] Habitable planets list "</a:t>
            </a:r>
            <a:r>
              <a:rPr lang="en-US" sz="2100" dirty="0">
                <a:solidFill>
                  <a:schemeClr val="accent6">
                    <a:lumMod val="50000"/>
                  </a:schemeClr>
                </a:solidFill>
                <a:latin typeface="Aldhabi"/>
                <a:cs typeface="Aldhabi"/>
                <a:hlinkClick r:id="rId12">
                  <a:extLst>
                    <a:ext uri="{A12FA001-AC4F-418D-AE19-62706E023703}">
                      <ahyp:hlinkClr xmlns:ahyp="http://schemas.microsoft.com/office/drawing/2018/hyperlinkcolor" val="tx"/>
                    </a:ext>
                  </a:extLst>
                </a:hlinkClick>
              </a:rPr>
              <a:t>https://github.com/rkmisra/cs229_project/blob/master/data/habitable_planets_detailed_list.csv</a:t>
            </a:r>
            <a:r>
              <a:rPr lang="en-US" sz="2100" dirty="0">
                <a:solidFill>
                  <a:schemeClr val="accent6">
                    <a:lumMod val="50000"/>
                  </a:schemeClr>
                </a:solidFill>
                <a:latin typeface="Aldhabi"/>
                <a:cs typeface="Aldhabi"/>
              </a:rPr>
              <a:t>" </a:t>
            </a:r>
          </a:p>
          <a:p>
            <a:r>
              <a:rPr lang="en-US" sz="2100" dirty="0">
                <a:solidFill>
                  <a:schemeClr val="accent6">
                    <a:lumMod val="50000"/>
                  </a:schemeClr>
                </a:solidFill>
                <a:latin typeface="Aldhabi"/>
                <a:cs typeface="Aldhabi"/>
              </a:rPr>
              <a:t>[9] Non habitable planets list "</a:t>
            </a:r>
            <a:r>
              <a:rPr lang="en-US" sz="2100" dirty="0">
                <a:solidFill>
                  <a:schemeClr val="accent6">
                    <a:lumMod val="50000"/>
                  </a:schemeClr>
                </a:solidFill>
                <a:latin typeface="Aldhabi"/>
                <a:cs typeface="Aldhabi"/>
                <a:hlinkClick r:id="rId13">
                  <a:extLst>
                    <a:ext uri="{A12FA001-AC4F-418D-AE19-62706E023703}">
                      <ahyp:hlinkClr xmlns:ahyp="http://schemas.microsoft.com/office/drawing/2018/hyperlinkcolor" val="tx"/>
                    </a:ext>
                  </a:extLst>
                </a:hlinkClick>
              </a:rPr>
              <a:t>https://github.com/rkmisra/cs229_project/blob/master/data/non_habitable_planets_confirmed_detailed _list.csv</a:t>
            </a:r>
            <a:r>
              <a:rPr lang="en-US" sz="2100" dirty="0">
                <a:solidFill>
                  <a:schemeClr val="accent6">
                    <a:lumMod val="50000"/>
                  </a:schemeClr>
                </a:solidFill>
                <a:latin typeface="Aldhabi"/>
                <a:cs typeface="Aldhabi"/>
              </a:rPr>
              <a:t>" </a:t>
            </a:r>
          </a:p>
          <a:p>
            <a:r>
              <a:rPr lang="en-US" sz="2100" dirty="0">
                <a:solidFill>
                  <a:schemeClr val="accent6">
                    <a:lumMod val="50000"/>
                  </a:schemeClr>
                </a:solidFill>
                <a:latin typeface="Aldhabi"/>
                <a:cs typeface="Aldhabi"/>
              </a:rPr>
              <a:t>[10] NASA Kepler data column definition "</a:t>
            </a:r>
            <a:r>
              <a:rPr lang="en-US" sz="2100" dirty="0">
                <a:solidFill>
                  <a:schemeClr val="accent6">
                    <a:lumMod val="50000"/>
                  </a:schemeClr>
                </a:solidFill>
                <a:latin typeface="Aldhabi"/>
                <a:cs typeface="Aldhabi"/>
                <a:hlinkClick r:id="rId14">
                  <a:extLst>
                    <a:ext uri="{A12FA001-AC4F-418D-AE19-62706E023703}">
                      <ahyp:hlinkClr xmlns:ahyp="http://schemas.microsoft.com/office/drawing/2018/hyperlinkcolor" val="tx"/>
                    </a:ext>
                  </a:extLst>
                </a:hlinkClick>
              </a:rPr>
              <a:t>https://exoplanetarchive.ipac.caltech.edu/docs/API_kepcandidate_columns.html</a:t>
            </a:r>
            <a:r>
              <a:rPr lang="en-US" sz="2100" dirty="0">
                <a:solidFill>
                  <a:schemeClr val="accent6">
                    <a:lumMod val="50000"/>
                  </a:schemeClr>
                </a:solidFill>
                <a:latin typeface="Aldhabi"/>
                <a:cs typeface="Aldhabi"/>
              </a:rPr>
              <a:t>"</a:t>
            </a:r>
          </a:p>
        </p:txBody>
      </p:sp>
    </p:spTree>
    <p:extLst>
      <p:ext uri="{BB962C8B-B14F-4D97-AF65-F5344CB8AC3E}">
        <p14:creationId xmlns:p14="http://schemas.microsoft.com/office/powerpoint/2010/main" val="1719921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5" name="Rectangle 114">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117" name="Picture 116">
            <a:extLst>
              <a:ext uri="{FF2B5EF4-FFF2-40B4-BE49-F238E27FC236}">
                <a16:creationId xmlns:a16="http://schemas.microsoft.com/office/drawing/2014/main" id="{1CB7E8AE-A3AC-4BB7-A5C6-F00EC697B26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5000"/>
            <a:extLst>
              <a:ext uri="{28A0092B-C50C-407E-A947-70E740481C1C}">
                <a14:useLocalDpi xmlns:a14="http://schemas.microsoft.com/office/drawing/2010/main" val="0"/>
              </a:ext>
            </a:extLst>
          </a:blip>
          <a:stretch>
            <a:fillRect/>
          </a:stretch>
        </p:blipFill>
        <p:spPr>
          <a:xfrm>
            <a:off x="0" y="1"/>
            <a:ext cx="12192000" cy="1392401"/>
          </a:xfrm>
          <a:prstGeom prst="rect">
            <a:avLst/>
          </a:prstGeom>
        </p:spPr>
      </p:pic>
      <p:sp useBgFill="1">
        <p:nvSpPr>
          <p:cNvPr id="119" name="Rectangle 118">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21" name="Rectangle 120">
            <a:extLst>
              <a:ext uri="{FF2B5EF4-FFF2-40B4-BE49-F238E27FC236}">
                <a16:creationId xmlns:a16="http://schemas.microsoft.com/office/drawing/2014/main" id="{5A8C81AE-8F0D-49F3-9FB4-334B0DCDF1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7" name="TextBox 6">
            <a:extLst>
              <a:ext uri="{FF2B5EF4-FFF2-40B4-BE49-F238E27FC236}">
                <a16:creationId xmlns:a16="http://schemas.microsoft.com/office/drawing/2014/main" id="{D94900EB-75EF-4489-A12F-0B64210D184C}"/>
              </a:ext>
            </a:extLst>
          </p:cNvPr>
          <p:cNvSpPr txBox="1"/>
          <p:nvPr/>
        </p:nvSpPr>
        <p:spPr>
          <a:xfrm>
            <a:off x="307630" y="398772"/>
            <a:ext cx="5616711" cy="6051820"/>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Autofit/>
          </a:bodyPr>
          <a:lstStyle/>
          <a:p>
            <a:pPr indent="-228600">
              <a:spcAft>
                <a:spcPts val="600"/>
              </a:spcAft>
              <a:buClr>
                <a:schemeClr val="accent1"/>
              </a:buClr>
              <a:buFont typeface="Arial" panose="020B0604020202020204" pitchFamily="34" charset="0"/>
              <a:buChar char="•"/>
            </a:pPr>
            <a:r>
              <a:rPr lang="en-US" sz="2700" b="1" dirty="0">
                <a:solidFill>
                  <a:schemeClr val="tx2"/>
                </a:solidFill>
                <a:latin typeface="Copperplate Gothic Bold"/>
              </a:rPr>
              <a:t>Abstract</a:t>
            </a:r>
          </a:p>
          <a:p>
            <a:pPr indent="-228600">
              <a:spcAft>
                <a:spcPts val="600"/>
              </a:spcAft>
              <a:buClr>
                <a:schemeClr val="accent1"/>
              </a:buClr>
              <a:buFont typeface="Arial" panose="020B0604020202020204" pitchFamily="34" charset="0"/>
              <a:buChar char="•"/>
            </a:pPr>
            <a:r>
              <a:rPr lang="en-US" sz="2700" b="1" dirty="0">
                <a:solidFill>
                  <a:schemeClr val="tx2"/>
                </a:solidFill>
                <a:latin typeface="Copperplate Gothic Bold"/>
              </a:rPr>
              <a:t>Introduction</a:t>
            </a:r>
          </a:p>
          <a:p>
            <a:pPr indent="-228600">
              <a:spcAft>
                <a:spcPts val="600"/>
              </a:spcAft>
              <a:buClr>
                <a:schemeClr val="accent1"/>
              </a:buClr>
              <a:buFont typeface="Arial" panose="020B0604020202020204" pitchFamily="34" charset="0"/>
              <a:buChar char="•"/>
            </a:pPr>
            <a:r>
              <a:rPr lang="en-US" sz="2700" b="1" dirty="0">
                <a:solidFill>
                  <a:schemeClr val="tx2"/>
                </a:solidFill>
                <a:latin typeface="Copperplate Gothic Bold"/>
              </a:rPr>
              <a:t>Objective/Motivation</a:t>
            </a:r>
          </a:p>
          <a:p>
            <a:pPr indent="-228600">
              <a:spcAft>
                <a:spcPts val="600"/>
              </a:spcAft>
              <a:buClr>
                <a:schemeClr val="accent1"/>
              </a:buClr>
              <a:buFont typeface="Arial" panose="020B0604020202020204" pitchFamily="34" charset="0"/>
              <a:buChar char="•"/>
            </a:pPr>
            <a:r>
              <a:rPr lang="en-US" sz="2700" b="1" dirty="0">
                <a:solidFill>
                  <a:schemeClr val="tx2"/>
                </a:solidFill>
                <a:latin typeface="Copperplate Gothic Bold"/>
              </a:rPr>
              <a:t>Dataset And Features</a:t>
            </a:r>
          </a:p>
          <a:p>
            <a:pPr indent="-228600">
              <a:spcAft>
                <a:spcPts val="600"/>
              </a:spcAft>
              <a:buClr>
                <a:schemeClr val="accent1"/>
              </a:buClr>
              <a:buFont typeface="Arial" panose="020B0604020202020204" pitchFamily="34" charset="0"/>
              <a:buChar char="•"/>
            </a:pPr>
            <a:r>
              <a:rPr lang="en-US" sz="2700" b="1" dirty="0">
                <a:solidFill>
                  <a:schemeClr val="tx2"/>
                </a:solidFill>
                <a:latin typeface="Copperplate Gothic Bold"/>
              </a:rPr>
              <a:t>Data Pre-Processing</a:t>
            </a:r>
          </a:p>
          <a:p>
            <a:pPr indent="-228600">
              <a:spcAft>
                <a:spcPts val="600"/>
              </a:spcAft>
              <a:buClr>
                <a:schemeClr val="accent1"/>
              </a:buClr>
              <a:buFont typeface="Arial" panose="020B0604020202020204" pitchFamily="34" charset="0"/>
              <a:buChar char="•"/>
            </a:pPr>
            <a:r>
              <a:rPr lang="en-US" sz="2700" b="1" dirty="0">
                <a:solidFill>
                  <a:schemeClr val="tx2"/>
                </a:solidFill>
                <a:latin typeface="Copperplate Gothic Bold"/>
              </a:rPr>
              <a:t>Literature survey</a:t>
            </a:r>
          </a:p>
          <a:p>
            <a:pPr indent="-228600">
              <a:spcAft>
                <a:spcPts val="600"/>
              </a:spcAft>
              <a:buClr>
                <a:schemeClr val="accent1"/>
              </a:buClr>
              <a:buFont typeface="Arial" panose="020B0604020202020204" pitchFamily="34" charset="0"/>
              <a:buChar char="•"/>
            </a:pPr>
            <a:r>
              <a:rPr lang="en-US" sz="2700" b="1" dirty="0">
                <a:solidFill>
                  <a:schemeClr val="tx2"/>
                </a:solidFill>
                <a:latin typeface="Copperplate Gothic Bold"/>
              </a:rPr>
              <a:t>Machine Learning Models</a:t>
            </a:r>
          </a:p>
          <a:p>
            <a:pPr indent="-228600">
              <a:spcAft>
                <a:spcPts val="600"/>
              </a:spcAft>
              <a:buClr>
                <a:schemeClr val="accent1"/>
              </a:buClr>
              <a:buFont typeface="Arial" panose="020B0604020202020204" pitchFamily="34" charset="0"/>
              <a:buChar char="•"/>
            </a:pPr>
            <a:r>
              <a:rPr lang="en-US" sz="2700" b="1" dirty="0">
                <a:solidFill>
                  <a:schemeClr val="tx2"/>
                </a:solidFill>
                <a:latin typeface="Copperplate Gothic Bold"/>
              </a:rPr>
              <a:t>Results</a:t>
            </a:r>
          </a:p>
          <a:p>
            <a:pPr indent="-228600">
              <a:spcAft>
                <a:spcPts val="600"/>
              </a:spcAft>
              <a:buClr>
                <a:schemeClr val="accent1"/>
              </a:buClr>
              <a:buFont typeface="Arial" panose="020B0604020202020204" pitchFamily="34" charset="0"/>
              <a:buChar char="•"/>
            </a:pPr>
            <a:r>
              <a:rPr lang="en-US" sz="2700" b="1" dirty="0">
                <a:solidFill>
                  <a:schemeClr val="tx2"/>
                </a:solidFill>
                <a:latin typeface="Copperplate Gothic Bold"/>
              </a:rPr>
              <a:t>Applications</a:t>
            </a:r>
          </a:p>
          <a:p>
            <a:pPr indent="-228600">
              <a:spcAft>
                <a:spcPts val="600"/>
              </a:spcAft>
              <a:buClr>
                <a:schemeClr val="accent1"/>
              </a:buClr>
              <a:buFont typeface="Arial" panose="020B0604020202020204" pitchFamily="34" charset="0"/>
              <a:buChar char="•"/>
            </a:pPr>
            <a:r>
              <a:rPr lang="en-US" sz="2700" b="1" dirty="0">
                <a:solidFill>
                  <a:schemeClr val="tx2"/>
                </a:solidFill>
                <a:latin typeface="Copperplate Gothic Bold"/>
              </a:rPr>
              <a:t>Conclusion</a:t>
            </a:r>
          </a:p>
          <a:p>
            <a:pPr indent="-228600">
              <a:spcAft>
                <a:spcPts val="600"/>
              </a:spcAft>
              <a:buClr>
                <a:schemeClr val="accent1"/>
              </a:buClr>
              <a:buFont typeface="Arial" panose="020B0604020202020204" pitchFamily="34" charset="0"/>
              <a:buChar char="•"/>
            </a:pPr>
            <a:r>
              <a:rPr lang="en-US" sz="2700" b="1" dirty="0">
                <a:solidFill>
                  <a:schemeClr val="tx2"/>
                </a:solidFill>
                <a:latin typeface="Copperplate Gothic Bold"/>
              </a:rPr>
              <a:t>Future Scope</a:t>
            </a:r>
          </a:p>
          <a:p>
            <a:pPr indent="-228600">
              <a:spcAft>
                <a:spcPts val="600"/>
              </a:spcAft>
              <a:buClr>
                <a:schemeClr val="accent1"/>
              </a:buClr>
              <a:buFont typeface="Arial" panose="020B0604020202020204" pitchFamily="34" charset="0"/>
              <a:buChar char="•"/>
            </a:pPr>
            <a:r>
              <a:rPr lang="en-US" sz="2700" b="1" dirty="0">
                <a:solidFill>
                  <a:schemeClr val="tx2"/>
                </a:solidFill>
                <a:latin typeface="Copperplate Gothic Bold"/>
              </a:rPr>
              <a:t>Bibliography/References</a:t>
            </a:r>
          </a:p>
        </p:txBody>
      </p:sp>
      <p:sp>
        <p:nvSpPr>
          <p:cNvPr id="123" name="Rectangle 122">
            <a:extLst>
              <a:ext uri="{FF2B5EF4-FFF2-40B4-BE49-F238E27FC236}">
                <a16:creationId xmlns:a16="http://schemas.microsoft.com/office/drawing/2014/main" id="{7F174AE6-83F4-4EF2-8F3A-E34B1822DB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19800" y="0"/>
            <a:ext cx="6172199" cy="6858000"/>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25" name="Rectangle 124">
            <a:extLst>
              <a:ext uri="{FF2B5EF4-FFF2-40B4-BE49-F238E27FC236}">
                <a16:creationId xmlns:a16="http://schemas.microsoft.com/office/drawing/2014/main" id="{4C30E035-0509-409C-B71F-0650ACB148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6019800" y="0"/>
            <a:ext cx="6172198" cy="6858000"/>
          </a:xfrm>
          <a:prstGeom prst="rect">
            <a:avLst/>
          </a:prstGeom>
          <a:blipFill dpi="0" rotWithShape="1">
            <a:blip r:embed="rId3">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0" name="Picture 40" descr="milkyway, stars, space, universe, star, night, astronomy, sky, galaxy ...">
            <a:extLst>
              <a:ext uri="{FF2B5EF4-FFF2-40B4-BE49-F238E27FC236}">
                <a16:creationId xmlns:a16="http://schemas.microsoft.com/office/drawing/2014/main" id="{10AC5141-B664-40EF-BD9C-CCF74435A0A6}"/>
              </a:ext>
            </a:extLst>
          </p:cNvPr>
          <p:cNvPicPr>
            <a:picLocks noChangeAspect="1"/>
          </p:cNvPicPr>
          <p:nvPr/>
        </p:nvPicPr>
        <p:blipFill rotWithShape="1">
          <a:blip r:embed="rId4"/>
          <a:srcRect l="23586" r="9663" b="-2"/>
          <a:stretch/>
        </p:blipFill>
        <p:spPr>
          <a:xfrm>
            <a:off x="6508749" y="862806"/>
            <a:ext cx="5132388" cy="5132388"/>
          </a:xfrm>
          <a:custGeom>
            <a:avLst/>
            <a:gdLst/>
            <a:ahLst/>
            <a:cxnLst/>
            <a:rect l="l" t="t" r="r" b="b"/>
            <a:pathLst>
              <a:path w="5132388" h="5132388">
                <a:moveTo>
                  <a:pt x="2566194" y="0"/>
                </a:moveTo>
                <a:cubicBezTo>
                  <a:pt x="3983464" y="0"/>
                  <a:pt x="5132388" y="1148924"/>
                  <a:pt x="5132388" y="2566194"/>
                </a:cubicBezTo>
                <a:cubicBezTo>
                  <a:pt x="5132388" y="3983464"/>
                  <a:pt x="3983464" y="5132388"/>
                  <a:pt x="2566194" y="5132388"/>
                </a:cubicBezTo>
                <a:cubicBezTo>
                  <a:pt x="1148924" y="5132388"/>
                  <a:pt x="0" y="3983464"/>
                  <a:pt x="0" y="2566194"/>
                </a:cubicBezTo>
                <a:cubicBezTo>
                  <a:pt x="0" y="1148924"/>
                  <a:pt x="1148924" y="0"/>
                  <a:pt x="2566194" y="0"/>
                </a:cubicBezTo>
                <a:close/>
              </a:path>
            </a:pathLst>
          </a:custGeom>
        </p:spPr>
      </p:pic>
      <p:sp>
        <p:nvSpPr>
          <p:cNvPr id="3" name="TextBox 2">
            <a:extLst>
              <a:ext uri="{FF2B5EF4-FFF2-40B4-BE49-F238E27FC236}">
                <a16:creationId xmlns:a16="http://schemas.microsoft.com/office/drawing/2014/main" id="{D0A672C6-8317-494C-8864-7869B61D068D}"/>
              </a:ext>
            </a:extLst>
          </p:cNvPr>
          <p:cNvSpPr txBox="1"/>
          <p:nvPr/>
        </p:nvSpPr>
        <p:spPr>
          <a:xfrm>
            <a:off x="7698657" y="3016045"/>
            <a:ext cx="3239104"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800" b="1" dirty="0">
                <a:solidFill>
                  <a:schemeClr val="bg1"/>
                </a:solidFill>
                <a:latin typeface="Georgia Pro Black"/>
              </a:rPr>
              <a:t>AGENDA</a:t>
            </a:r>
          </a:p>
        </p:txBody>
      </p:sp>
    </p:spTree>
    <p:extLst>
      <p:ext uri="{BB962C8B-B14F-4D97-AF65-F5344CB8AC3E}">
        <p14:creationId xmlns:p14="http://schemas.microsoft.com/office/powerpoint/2010/main" val="38942742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9" name="Rectangle 151">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154" name="Picture 153">
            <a:extLst>
              <a:ext uri="{FF2B5EF4-FFF2-40B4-BE49-F238E27FC236}">
                <a16:creationId xmlns:a16="http://schemas.microsoft.com/office/drawing/2014/main" id="{1CB7E8AE-A3AC-4BB7-A5C6-F00EC697B26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5000"/>
            <a:extLst>
              <a:ext uri="{28A0092B-C50C-407E-A947-70E740481C1C}">
                <a14:useLocalDpi xmlns:a14="http://schemas.microsoft.com/office/drawing/2010/main" val="0"/>
              </a:ext>
            </a:extLst>
          </a:blip>
          <a:stretch>
            <a:fillRect/>
          </a:stretch>
        </p:blipFill>
        <p:spPr>
          <a:xfrm>
            <a:off x="0" y="1"/>
            <a:ext cx="12192000" cy="1392401"/>
          </a:xfrm>
          <a:prstGeom prst="rect">
            <a:avLst/>
          </a:prstGeom>
        </p:spPr>
      </p:pic>
      <p:sp useBgFill="1">
        <p:nvSpPr>
          <p:cNvPr id="156" name="Rectangle 155">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58" name="Rectangle 157">
            <a:extLst>
              <a:ext uri="{FF2B5EF4-FFF2-40B4-BE49-F238E27FC236}">
                <a16:creationId xmlns:a16="http://schemas.microsoft.com/office/drawing/2014/main" id="{FBC8BBE5-981E-4B0B-9654-32B5668BF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60" name="Rectangle 159">
            <a:extLst>
              <a:ext uri="{FF2B5EF4-FFF2-40B4-BE49-F238E27FC236}">
                <a16:creationId xmlns:a16="http://schemas.microsoft.com/office/drawing/2014/main" id="{592DB257-3E16-4A3C-9E28-468282812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5989027" cy="6858000"/>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62" name="Rectangle 161">
            <a:extLst>
              <a:ext uri="{FF2B5EF4-FFF2-40B4-BE49-F238E27FC236}">
                <a16:creationId xmlns:a16="http://schemas.microsoft.com/office/drawing/2014/main" id="{487685E6-1160-459B-8C70-301404C06C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048" y="0"/>
            <a:ext cx="5989019" cy="6858000"/>
          </a:xfrm>
          <a:prstGeom prst="rect">
            <a:avLst/>
          </a:prstGeom>
          <a:blipFill dpi="0" rotWithShape="1">
            <a:blip r:embed="rId3">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4" name="Rectangle 163">
            <a:extLst>
              <a:ext uri="{FF2B5EF4-FFF2-40B4-BE49-F238E27FC236}">
                <a16:creationId xmlns:a16="http://schemas.microsoft.com/office/drawing/2014/main" id="{094C9708-F6A4-4956-B261-A4A2C4DFEB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48400" y="0"/>
            <a:ext cx="5943600" cy="6858000"/>
          </a:xfrm>
          <a:prstGeom prst="rect">
            <a:avLst/>
          </a:prstGeom>
          <a:solidFill>
            <a:schemeClr val="bg2">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26" name="Picture 26" descr="Space Galaxy Free Stock Photo - Public Domain Pictures">
            <a:extLst>
              <a:ext uri="{FF2B5EF4-FFF2-40B4-BE49-F238E27FC236}">
                <a16:creationId xmlns:a16="http://schemas.microsoft.com/office/drawing/2014/main" id="{4DFA3864-E1FB-477B-932C-93BBA814E23A}"/>
              </a:ext>
            </a:extLst>
          </p:cNvPr>
          <p:cNvPicPr>
            <a:picLocks noChangeAspect="1"/>
          </p:cNvPicPr>
          <p:nvPr/>
        </p:nvPicPr>
        <p:blipFill rotWithShape="1">
          <a:blip r:embed="rId4"/>
          <a:srcRect l="6288" r="3495" b="-1"/>
          <a:stretch/>
        </p:blipFill>
        <p:spPr>
          <a:xfrm>
            <a:off x="606552" y="1281151"/>
            <a:ext cx="4736690" cy="4296008"/>
          </a:xfrm>
          <a:prstGeom prst="rect">
            <a:avLst/>
          </a:prstGeom>
        </p:spPr>
      </p:pic>
      <p:sp>
        <p:nvSpPr>
          <p:cNvPr id="16" name="TextBox 15">
            <a:extLst>
              <a:ext uri="{FF2B5EF4-FFF2-40B4-BE49-F238E27FC236}">
                <a16:creationId xmlns:a16="http://schemas.microsoft.com/office/drawing/2014/main" id="{D667DF1C-7762-4820-8BAB-938386F73872}"/>
              </a:ext>
            </a:extLst>
          </p:cNvPr>
          <p:cNvSpPr txBox="1"/>
          <p:nvPr/>
        </p:nvSpPr>
        <p:spPr>
          <a:xfrm>
            <a:off x="6245942" y="62250"/>
            <a:ext cx="5899035" cy="6573140"/>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Autofit/>
          </a:bodyPr>
          <a:lstStyle/>
          <a:p>
            <a:pPr>
              <a:spcAft>
                <a:spcPts val="600"/>
              </a:spcAft>
              <a:buClr>
                <a:schemeClr val="accent1"/>
              </a:buClr>
            </a:pPr>
            <a:r>
              <a:rPr lang="en-US" sz="3000" dirty="0">
                <a:solidFill>
                  <a:schemeClr val="tx2"/>
                </a:solidFill>
                <a:latin typeface="Aldhabi"/>
                <a:cs typeface="Aldhabi"/>
              </a:rPr>
              <a:t>We are at unique era of human history where within next few years we may be able to confirm earth like planets or earth’s twin around other stars where conditions are suitable for life to exists or even find a proof of life on those planets. NASA launched Kepler space telescope in 2009 which looked at a patch of sky and studied over 150,000 stars and found around 2500 confirmed planets around other stars using transit method. Scientist and researchers have identified several of these planets which could be suitable for life based on planet and parent star's features. Purpose of this project is to use data generated from Kepler space telescope and produce machine learning model which could use planetary and stellar features to classify exoplanets into habitable and non-habitable planets.</a:t>
            </a:r>
          </a:p>
        </p:txBody>
      </p:sp>
      <p:sp>
        <p:nvSpPr>
          <p:cNvPr id="106" name="TextBox 1">
            <a:extLst>
              <a:ext uri="{FF2B5EF4-FFF2-40B4-BE49-F238E27FC236}">
                <a16:creationId xmlns:a16="http://schemas.microsoft.com/office/drawing/2014/main" id="{FEEFA4FA-3CD6-45F6-B6E0-4A4876FDAC1C}"/>
              </a:ext>
            </a:extLst>
          </p:cNvPr>
          <p:cNvSpPr txBox="1"/>
          <p:nvPr/>
        </p:nvSpPr>
        <p:spPr>
          <a:xfrm>
            <a:off x="518457" y="-992"/>
            <a:ext cx="4953000" cy="1664573"/>
          </a:xfrm>
          <a:prstGeom prst="rect">
            <a:avLst/>
          </a:prstGeom>
        </p:spPr>
        <p:txBody>
          <a:bodyPr rot="0" spcFirstLastPara="0" vert="horz" lIns="91440" tIns="45720" rIns="91440" bIns="45720" numCol="1" spcCol="0" rtlCol="0" fromWordArt="0" anchor="ctr" anchorCtr="0" forceAA="0" compatLnSpc="1">
            <a:prstTxWarp prst="textNoShape">
              <a:avLst/>
            </a:prstTxWarp>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Bef>
                <a:spcPct val="0"/>
              </a:spcBef>
              <a:spcAft>
                <a:spcPts val="600"/>
              </a:spcAft>
            </a:pPr>
            <a:r>
              <a:rPr lang="en-US" sz="4400" b="1">
                <a:solidFill>
                  <a:schemeClr val="bg1"/>
                </a:solidFill>
                <a:latin typeface="Avenir Next LT Pro"/>
                <a:ea typeface="+mj-ea"/>
                <a:cs typeface="+mj-cs"/>
              </a:rPr>
              <a:t>ABSTRACT</a:t>
            </a:r>
            <a:endParaRPr lang="en-US">
              <a:solidFill>
                <a:schemeClr val="bg1"/>
              </a:solidFill>
              <a:latin typeface="Avenir Next LT Pro"/>
              <a:ea typeface="+mj-ea"/>
              <a:cs typeface="+mj-cs"/>
            </a:endParaRPr>
          </a:p>
        </p:txBody>
      </p:sp>
    </p:spTree>
    <p:extLst>
      <p:ext uri="{BB962C8B-B14F-4D97-AF65-F5344CB8AC3E}">
        <p14:creationId xmlns:p14="http://schemas.microsoft.com/office/powerpoint/2010/main" val="41806791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2" name="Rectangle 85">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153" name="Picture 87">
            <a:extLst>
              <a:ext uri="{FF2B5EF4-FFF2-40B4-BE49-F238E27FC236}">
                <a16:creationId xmlns:a16="http://schemas.microsoft.com/office/drawing/2014/main" id="{1CB7E8AE-A3AC-4BB7-A5C6-F00EC697B26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5000"/>
            <a:extLst>
              <a:ext uri="{28A0092B-C50C-407E-A947-70E740481C1C}">
                <a14:useLocalDpi xmlns:a14="http://schemas.microsoft.com/office/drawing/2010/main" val="0"/>
              </a:ext>
            </a:extLst>
          </a:blip>
          <a:stretch>
            <a:fillRect/>
          </a:stretch>
        </p:blipFill>
        <p:spPr>
          <a:xfrm>
            <a:off x="0" y="1"/>
            <a:ext cx="12192000" cy="1392401"/>
          </a:xfrm>
          <a:prstGeom prst="rect">
            <a:avLst/>
          </a:prstGeom>
        </p:spPr>
      </p:pic>
      <p:sp useBgFill="1">
        <p:nvSpPr>
          <p:cNvPr id="154" name="Rectangle 89">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55" name="Rectangle 91">
            <a:extLst>
              <a:ext uri="{FF2B5EF4-FFF2-40B4-BE49-F238E27FC236}">
                <a16:creationId xmlns:a16="http://schemas.microsoft.com/office/drawing/2014/main" id="{FBC8BBE5-981E-4B0B-9654-32B5668BF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2" name="TextBox 1">
            <a:extLst>
              <a:ext uri="{FF2B5EF4-FFF2-40B4-BE49-F238E27FC236}">
                <a16:creationId xmlns:a16="http://schemas.microsoft.com/office/drawing/2014/main" id="{6DC6A351-E00E-4E77-A75A-043643869865}"/>
              </a:ext>
            </a:extLst>
          </p:cNvPr>
          <p:cNvSpPr txBox="1"/>
          <p:nvPr/>
        </p:nvSpPr>
        <p:spPr>
          <a:xfrm>
            <a:off x="777724" y="-356437"/>
            <a:ext cx="4953000" cy="1664573"/>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spcBef>
                <a:spcPct val="0"/>
              </a:spcBef>
              <a:spcAft>
                <a:spcPts val="600"/>
              </a:spcAft>
            </a:pPr>
            <a:r>
              <a:rPr lang="en-US" sz="4400" b="1">
                <a:solidFill>
                  <a:schemeClr val="tx2"/>
                </a:solidFill>
                <a:latin typeface="+mj-lt"/>
                <a:ea typeface="+mj-ea"/>
                <a:cs typeface="+mj-cs"/>
              </a:rPr>
              <a:t>INTRODUCTION</a:t>
            </a:r>
          </a:p>
        </p:txBody>
      </p:sp>
      <p:sp>
        <p:nvSpPr>
          <p:cNvPr id="3" name="TextBox 2">
            <a:extLst>
              <a:ext uri="{FF2B5EF4-FFF2-40B4-BE49-F238E27FC236}">
                <a16:creationId xmlns:a16="http://schemas.microsoft.com/office/drawing/2014/main" id="{FCBFD594-55DA-470A-95CA-18843318C519}"/>
              </a:ext>
            </a:extLst>
          </p:cNvPr>
          <p:cNvSpPr txBox="1"/>
          <p:nvPr/>
        </p:nvSpPr>
        <p:spPr>
          <a:xfrm>
            <a:off x="64106" y="887653"/>
            <a:ext cx="6125916" cy="5857374"/>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buClr>
                <a:schemeClr val="accent1"/>
              </a:buClr>
            </a:pPr>
            <a:r>
              <a:rPr lang="en-US" sz="2400" dirty="0">
                <a:solidFill>
                  <a:schemeClr val="accent6">
                    <a:lumMod val="50000"/>
                  </a:schemeClr>
                </a:solidFill>
                <a:latin typeface="Aldhabi"/>
                <a:cs typeface="Aldhabi"/>
              </a:rPr>
              <a:t>What is an exoplanet? How do we find them? Most importantly, why do we want to find them? Exoplanets are planets outside of our Solar System they orbit any star other than our Sun. We can find these exoplanets via a few methods: radial velocity, transits, direct imaging, and microlensing. NASA's</a:t>
            </a:r>
            <a:r>
              <a:rPr lang="en-US" sz="2400" dirty="0">
                <a:solidFill>
                  <a:schemeClr val="accent6">
                    <a:lumMod val="50000"/>
                  </a:schemeClr>
                </a:solidFill>
                <a:latin typeface="Aldhabi"/>
                <a:ea typeface="+mn-lt"/>
                <a:cs typeface="+mn-lt"/>
              </a:rPr>
              <a:t> Kepler mission proved to be a major milestone in the journey of finding the planets far away from our solar system. These planets discovered outside our solar system are termed to be Exoplanets. The curiosity of the people to know about any other habitation in the distant world have led to rapid research in a bid to identify habitable exoplanets. As of July 2021, astronomers have discovered 4400 conﬁrmed planets and a majority of those are detected by the Machine Learning Techniques. This project’s goal is to take the data generated by Kepler Telescope as training data and use Planetary features to build a machine learning model which could predict potentially real exoplanet. Output of this project is to build machine learning model and predict real exoplanets from Kepler database.</a:t>
            </a:r>
            <a:endParaRPr lang="en-US" sz="2400" dirty="0">
              <a:solidFill>
                <a:schemeClr val="accent6">
                  <a:lumMod val="50000"/>
                </a:schemeClr>
              </a:solidFill>
              <a:latin typeface="Aldhabi"/>
              <a:cs typeface="Aldhabi"/>
            </a:endParaRPr>
          </a:p>
        </p:txBody>
      </p:sp>
      <p:sp>
        <p:nvSpPr>
          <p:cNvPr id="156" name="Rectangle 93">
            <a:extLst>
              <a:ext uri="{FF2B5EF4-FFF2-40B4-BE49-F238E27FC236}">
                <a16:creationId xmlns:a16="http://schemas.microsoft.com/office/drawing/2014/main" id="{094C9708-F6A4-4956-B261-A4A2C4DFEB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48400" y="0"/>
            <a:ext cx="5943600" cy="6858000"/>
          </a:xfrm>
          <a:prstGeom prst="rect">
            <a:avLst/>
          </a:prstGeom>
          <a:solidFill>
            <a:schemeClr val="bg2">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57" name="Rectangle 95">
            <a:extLst>
              <a:ext uri="{FF2B5EF4-FFF2-40B4-BE49-F238E27FC236}">
                <a16:creationId xmlns:a16="http://schemas.microsoft.com/office/drawing/2014/main" id="{592DB257-3E16-4A3C-9E28-468282812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90666" y="0"/>
            <a:ext cx="6001333" cy="6858000"/>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58" name="Rectangle 97">
            <a:extLst>
              <a:ext uri="{FF2B5EF4-FFF2-40B4-BE49-F238E27FC236}">
                <a16:creationId xmlns:a16="http://schemas.microsoft.com/office/drawing/2014/main" id="{487685E6-1160-459B-8C70-301404C06C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6196875" y="0"/>
            <a:ext cx="5992075" cy="6858000"/>
          </a:xfrm>
          <a:prstGeom prst="rect">
            <a:avLst/>
          </a:prstGeom>
          <a:blipFill dpi="0" rotWithShape="1">
            <a:blip r:embed="rId3">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7" descr="A picture containing outdoor object, dark, night sky&#10;&#10;Description automatically generated">
            <a:extLst>
              <a:ext uri="{FF2B5EF4-FFF2-40B4-BE49-F238E27FC236}">
                <a16:creationId xmlns:a16="http://schemas.microsoft.com/office/drawing/2014/main" id="{D3087BAF-BA68-4165-9D4C-C14DE8F38B0E}"/>
              </a:ext>
            </a:extLst>
          </p:cNvPr>
          <p:cNvPicPr>
            <a:picLocks noChangeAspect="1"/>
          </p:cNvPicPr>
          <p:nvPr/>
        </p:nvPicPr>
        <p:blipFill rotWithShape="1">
          <a:blip r:embed="rId4">
            <a:extLst>
              <a:ext uri="{837473B0-CC2E-450A-ABE3-18F120FF3D39}">
                <a1611:picAttrSrcUrl xmlns:a1611="http://schemas.microsoft.com/office/drawing/2016/11/main" r:id="rId5"/>
              </a:ext>
            </a:extLst>
          </a:blip>
          <a:srcRect l="22073" r="37227" b="1"/>
          <a:stretch/>
        </p:blipFill>
        <p:spPr>
          <a:xfrm>
            <a:off x="6858001" y="567942"/>
            <a:ext cx="4724400" cy="5716862"/>
          </a:xfrm>
          <a:prstGeom prst="rect">
            <a:avLst/>
          </a:prstGeom>
        </p:spPr>
      </p:pic>
    </p:spTree>
    <p:extLst>
      <p:ext uri="{BB962C8B-B14F-4D97-AF65-F5344CB8AC3E}">
        <p14:creationId xmlns:p14="http://schemas.microsoft.com/office/powerpoint/2010/main" val="38456350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1" name="Rectangle 90">
            <a:extLst>
              <a:ext uri="{FF2B5EF4-FFF2-40B4-BE49-F238E27FC236}">
                <a16:creationId xmlns:a16="http://schemas.microsoft.com/office/drawing/2014/main" id="{DE61FBD7-E37C-4B38-BE44-A6D4978D74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93" name="Rectangle 92">
            <a:extLst>
              <a:ext uri="{FF2B5EF4-FFF2-40B4-BE49-F238E27FC236}">
                <a16:creationId xmlns:a16="http://schemas.microsoft.com/office/drawing/2014/main" id="{2B028756-0FA5-471F-B25F-B44FA15531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2" name="TextBox 1">
            <a:extLst>
              <a:ext uri="{FF2B5EF4-FFF2-40B4-BE49-F238E27FC236}">
                <a16:creationId xmlns:a16="http://schemas.microsoft.com/office/drawing/2014/main" id="{6DC6A351-E00E-4E77-A75A-043643869865}"/>
              </a:ext>
            </a:extLst>
          </p:cNvPr>
          <p:cNvSpPr txBox="1"/>
          <p:nvPr/>
        </p:nvSpPr>
        <p:spPr>
          <a:xfrm>
            <a:off x="6409747" y="68940"/>
            <a:ext cx="5675814" cy="599033"/>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fontScale="70000" lnSpcReduction="20000"/>
          </a:bodyPr>
          <a:lstStyle/>
          <a:p>
            <a:pPr>
              <a:spcBef>
                <a:spcPct val="0"/>
              </a:spcBef>
              <a:spcAft>
                <a:spcPts val="600"/>
              </a:spcAft>
            </a:pPr>
            <a:r>
              <a:rPr lang="en-US" sz="4400" b="1">
                <a:solidFill>
                  <a:schemeClr val="tx2"/>
                </a:solidFill>
                <a:latin typeface="+mj-lt"/>
                <a:ea typeface="+mj-ea"/>
                <a:cs typeface="+mj-cs"/>
              </a:rPr>
              <a:t>OBJECTIVE / MOTIVATION</a:t>
            </a:r>
            <a:endParaRPr lang="en-US">
              <a:solidFill>
                <a:schemeClr val="tx2"/>
              </a:solidFill>
              <a:ea typeface="+mj-ea"/>
              <a:cs typeface="+mj-cs"/>
            </a:endParaRPr>
          </a:p>
        </p:txBody>
      </p:sp>
      <p:sp>
        <p:nvSpPr>
          <p:cNvPr id="95" name="Rectangle 94">
            <a:extLst>
              <a:ext uri="{FF2B5EF4-FFF2-40B4-BE49-F238E27FC236}">
                <a16:creationId xmlns:a16="http://schemas.microsoft.com/office/drawing/2014/main" id="{8E6613BA-415A-4A35-90E0-E031E5096F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190663" cy="6858000"/>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97" name="Rectangle 96">
            <a:extLst>
              <a:ext uri="{FF2B5EF4-FFF2-40B4-BE49-F238E27FC236}">
                <a16:creationId xmlns:a16="http://schemas.microsoft.com/office/drawing/2014/main" id="{9486F58F-79DD-440F-A9DF-0D68BD4FFC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3"/>
            <a:ext cx="6193718" cy="6857999"/>
          </a:xfrm>
          <a:prstGeom prst="rect">
            <a:avLst/>
          </a:prstGeom>
          <a:blipFill dpi="0" rotWithShape="1">
            <a:blip r:embed="rId2">
              <a:alphaModFix amt="35000"/>
              <a:duotone>
                <a:schemeClr val="accent1">
                  <a:shade val="45000"/>
                  <a:satMod val="135000"/>
                </a:schemeClr>
                <a:prstClr val="white"/>
              </a:duotone>
            </a:blip>
            <a:srcRect/>
            <a:tile tx="889000" ty="0" sx="100000" sy="100000" flip="xy" algn="t"/>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5">
            <a:extLst>
              <a:ext uri="{FF2B5EF4-FFF2-40B4-BE49-F238E27FC236}">
                <a16:creationId xmlns:a16="http://schemas.microsoft.com/office/drawing/2014/main" id="{11F40BAF-C4E8-402D-B561-64B4D9F54FF0}"/>
              </a:ext>
            </a:extLst>
          </p:cNvPr>
          <p:cNvPicPr>
            <a:picLocks noChangeAspect="1"/>
          </p:cNvPicPr>
          <p:nvPr/>
        </p:nvPicPr>
        <p:blipFill>
          <a:blip r:embed="rId3"/>
          <a:stretch>
            <a:fillRect/>
          </a:stretch>
        </p:blipFill>
        <p:spPr>
          <a:xfrm>
            <a:off x="112380" y="365448"/>
            <a:ext cx="5978609" cy="6281234"/>
          </a:xfrm>
          <a:prstGeom prst="rect">
            <a:avLst/>
          </a:prstGeom>
        </p:spPr>
      </p:pic>
      <p:sp>
        <p:nvSpPr>
          <p:cNvPr id="6" name="TextBox 5">
            <a:extLst>
              <a:ext uri="{FF2B5EF4-FFF2-40B4-BE49-F238E27FC236}">
                <a16:creationId xmlns:a16="http://schemas.microsoft.com/office/drawing/2014/main" id="{E952EC8C-6101-481B-8C87-EEFB7828352B}"/>
              </a:ext>
            </a:extLst>
          </p:cNvPr>
          <p:cNvSpPr txBox="1"/>
          <p:nvPr/>
        </p:nvSpPr>
        <p:spPr>
          <a:xfrm>
            <a:off x="6333068" y="805543"/>
            <a:ext cx="5815390" cy="605769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600" dirty="0">
                <a:solidFill>
                  <a:schemeClr val="accent6">
                    <a:lumMod val="50000"/>
                  </a:schemeClr>
                </a:solidFill>
                <a:latin typeface="Aldhabi"/>
                <a:ea typeface="+mn-lt"/>
                <a:cs typeface="+mn-lt"/>
              </a:rPr>
              <a:t>Until just a few years ago, astronomers had only confirmed the presence of fewer than a thousand exoplanets. Then came the Kepler mission, and the number of exoplanets exploded. The Kepler mission has taken its place and found new exoplanets in the night sky. It is monitoring the brightness of stars for periodic drops caused by planet transits. The Kepler mission is finding planets ranging from small, rocky worlds to giant planets, showcasing the diversity of planets in the galaxy.</a:t>
            </a:r>
            <a:endParaRPr lang="en-US" sz="2600">
              <a:solidFill>
                <a:schemeClr val="accent6">
                  <a:lumMod val="50000"/>
                </a:schemeClr>
              </a:solidFill>
              <a:latin typeface="Aldhabi"/>
              <a:cs typeface="Aldhabi"/>
            </a:endParaRPr>
          </a:p>
          <a:p>
            <a:r>
              <a:rPr lang="en-US" sz="2600" dirty="0">
                <a:solidFill>
                  <a:schemeClr val="accent6">
                    <a:lumMod val="50000"/>
                  </a:schemeClr>
                </a:solidFill>
                <a:latin typeface="Aldhabi"/>
                <a:ea typeface="+mn-lt"/>
                <a:cs typeface="+mn-lt"/>
              </a:rPr>
              <a:t>I wanted to see if I could look at the available exoplanet data and make predictions about which planets might be real candidate for exoplanet. The data made publicly available by NASA is beautiful in that it contains many useful features. The objective is to create a model that can predict the existence of a real Exoplanet, utilizing the readings collected by the Kepler's Telescope from different stars over time.</a:t>
            </a:r>
            <a:endParaRPr lang="en-US" sz="2600">
              <a:solidFill>
                <a:schemeClr val="accent6">
                  <a:lumMod val="50000"/>
                </a:schemeClr>
              </a:solidFill>
              <a:latin typeface="Aldhabi"/>
              <a:cs typeface="Aldhabi"/>
            </a:endParaRPr>
          </a:p>
        </p:txBody>
      </p:sp>
    </p:spTree>
    <p:extLst>
      <p:ext uri="{BB962C8B-B14F-4D97-AF65-F5344CB8AC3E}">
        <p14:creationId xmlns:p14="http://schemas.microsoft.com/office/powerpoint/2010/main" val="30730781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9" name="Rectangle 88">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91" name="Picture 90">
            <a:extLst>
              <a:ext uri="{FF2B5EF4-FFF2-40B4-BE49-F238E27FC236}">
                <a16:creationId xmlns:a16="http://schemas.microsoft.com/office/drawing/2014/main" id="{1CB7E8AE-A3AC-4BB7-A5C6-F00EC697B26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5000"/>
            <a:extLst>
              <a:ext uri="{28A0092B-C50C-407E-A947-70E740481C1C}">
                <a14:useLocalDpi xmlns:a14="http://schemas.microsoft.com/office/drawing/2010/main" val="0"/>
              </a:ext>
            </a:extLst>
          </a:blip>
          <a:stretch>
            <a:fillRect/>
          </a:stretch>
        </p:blipFill>
        <p:spPr>
          <a:xfrm>
            <a:off x="0" y="1"/>
            <a:ext cx="12192000" cy="1392401"/>
          </a:xfrm>
          <a:prstGeom prst="rect">
            <a:avLst/>
          </a:prstGeom>
        </p:spPr>
      </p:pic>
      <p:sp useBgFill="1">
        <p:nvSpPr>
          <p:cNvPr id="93" name="Rectangle 92">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95" name="Rectangle 94">
            <a:extLst>
              <a:ext uri="{FF2B5EF4-FFF2-40B4-BE49-F238E27FC236}">
                <a16:creationId xmlns:a16="http://schemas.microsoft.com/office/drawing/2014/main" id="{FBC8BBE5-981E-4B0B-9654-32B5668BF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2" name="TextBox 1">
            <a:extLst>
              <a:ext uri="{FF2B5EF4-FFF2-40B4-BE49-F238E27FC236}">
                <a16:creationId xmlns:a16="http://schemas.microsoft.com/office/drawing/2014/main" id="{6DC6A351-E00E-4E77-A75A-043643869865}"/>
              </a:ext>
            </a:extLst>
          </p:cNvPr>
          <p:cNvSpPr txBox="1"/>
          <p:nvPr/>
        </p:nvSpPr>
        <p:spPr>
          <a:xfrm>
            <a:off x="52009" y="42706"/>
            <a:ext cx="5630333" cy="660669"/>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fontScale="85000" lnSpcReduction="10000"/>
          </a:bodyPr>
          <a:lstStyle/>
          <a:p>
            <a:pPr>
              <a:spcBef>
                <a:spcPct val="0"/>
              </a:spcBef>
              <a:spcAft>
                <a:spcPts val="600"/>
              </a:spcAft>
            </a:pPr>
            <a:r>
              <a:rPr lang="en-US" sz="4400" b="1" dirty="0">
                <a:solidFill>
                  <a:schemeClr val="tx2"/>
                </a:solidFill>
                <a:latin typeface="+mj-lt"/>
                <a:ea typeface="+mj-ea"/>
                <a:cs typeface="+mj-cs"/>
              </a:rPr>
              <a:t>DATASET &amp; FEATURES</a:t>
            </a:r>
          </a:p>
        </p:txBody>
      </p:sp>
      <p:sp>
        <p:nvSpPr>
          <p:cNvPr id="6" name="TextBox 5">
            <a:extLst>
              <a:ext uri="{FF2B5EF4-FFF2-40B4-BE49-F238E27FC236}">
                <a16:creationId xmlns:a16="http://schemas.microsoft.com/office/drawing/2014/main" id="{6AAA2F17-3F3C-4FBB-987D-B3E34B57441C}"/>
              </a:ext>
            </a:extLst>
          </p:cNvPr>
          <p:cNvSpPr txBox="1"/>
          <p:nvPr/>
        </p:nvSpPr>
        <p:spPr>
          <a:xfrm>
            <a:off x="100390" y="609463"/>
            <a:ext cx="6053346" cy="5990421"/>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spcAft>
                <a:spcPts val="600"/>
              </a:spcAft>
              <a:buClr>
                <a:schemeClr val="accent1"/>
              </a:buClr>
            </a:pPr>
            <a:r>
              <a:rPr lang="en-US" sz="2400" dirty="0">
                <a:solidFill>
                  <a:schemeClr val="tx2"/>
                </a:solidFill>
                <a:latin typeface="Aldhabi"/>
                <a:cs typeface="Aldhabi"/>
              </a:rPr>
              <a:t>I have 9,564 observations and 49 features. The features have some very technical names. Thus, I renamed the columns for more meaningful names.  Now, let’s understand what data we have, We can take a look at the </a:t>
            </a:r>
            <a:r>
              <a:rPr lang="en-US" sz="2400" dirty="0" err="1">
                <a:solidFill>
                  <a:schemeClr val="tx2"/>
                </a:solidFill>
                <a:latin typeface="Aldhabi"/>
                <a:cs typeface="Aldhabi"/>
              </a:rPr>
              <a:t>DataFrame</a:t>
            </a:r>
            <a:r>
              <a:rPr lang="en-US" sz="2400" dirty="0">
                <a:solidFill>
                  <a:schemeClr val="tx2"/>
                </a:solidFill>
                <a:latin typeface="Aldhabi"/>
                <a:cs typeface="Aldhabi"/>
              </a:rPr>
              <a:t> and use Exploratory Data Analysis method. I identify a few categorical features that I will be going to work on . </a:t>
            </a:r>
          </a:p>
          <a:p>
            <a:pPr>
              <a:spcAft>
                <a:spcPts val="600"/>
              </a:spcAft>
            </a:pPr>
            <a:r>
              <a:rPr lang="en-US" sz="2400" dirty="0">
                <a:solidFill>
                  <a:schemeClr val="tx2"/>
                </a:solidFill>
                <a:latin typeface="Aldhabi"/>
                <a:cs typeface="Aldhabi"/>
              </a:rPr>
              <a:t>I have </a:t>
            </a:r>
            <a:r>
              <a:rPr lang="en-US" sz="2400" dirty="0" err="1">
                <a:solidFill>
                  <a:schemeClr val="tx2"/>
                </a:solidFill>
                <a:latin typeface="Aldhabi"/>
                <a:cs typeface="Aldhabi"/>
              </a:rPr>
              <a:t>choosen</a:t>
            </a:r>
            <a:r>
              <a:rPr lang="en-US" sz="2400" dirty="0">
                <a:solidFill>
                  <a:schemeClr val="tx2"/>
                </a:solidFill>
                <a:latin typeface="Aldhabi"/>
                <a:cs typeface="Aldhabi"/>
              </a:rPr>
              <a:t> the targets I want to predict: Exoplanet Archive Disposition and Disposition Using Kepler Data. Since I am focusing on data collected by the Kepler mission, So I used second option. We also need a continuous target. So, I  transform target variable into a binary feature using lambda.</a:t>
            </a:r>
          </a:p>
          <a:p>
            <a:pPr>
              <a:spcAft>
                <a:spcPts val="600"/>
              </a:spcAft>
            </a:pPr>
            <a:r>
              <a:rPr lang="en-US" sz="2400" dirty="0">
                <a:latin typeface="Aldhabi"/>
                <a:ea typeface="+mn-lt"/>
                <a:cs typeface="+mn-lt"/>
              </a:rPr>
              <a:t>Since there is no explicit list of non-habitable planets, an assumption was made that all “confirmed” Kepler planets are habitable and thus after removing habitable planets from “confirmed” planet list, whatever remained in “confirmed” planet list must be potentially non-habitable planet. </a:t>
            </a:r>
            <a:endParaRPr lang="en-US" sz="2400">
              <a:latin typeface="Aldhabi"/>
              <a:cs typeface="Aldhabi"/>
            </a:endParaRPr>
          </a:p>
        </p:txBody>
      </p:sp>
      <p:sp>
        <p:nvSpPr>
          <p:cNvPr id="97" name="Rectangle 96">
            <a:extLst>
              <a:ext uri="{FF2B5EF4-FFF2-40B4-BE49-F238E27FC236}">
                <a16:creationId xmlns:a16="http://schemas.microsoft.com/office/drawing/2014/main" id="{592DB257-3E16-4A3C-9E28-468282812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45352" y="0"/>
            <a:ext cx="5946647" cy="6858000"/>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99" name="Rectangle 98">
            <a:extLst>
              <a:ext uri="{FF2B5EF4-FFF2-40B4-BE49-F238E27FC236}">
                <a16:creationId xmlns:a16="http://schemas.microsoft.com/office/drawing/2014/main" id="{487685E6-1160-459B-8C70-301404C06C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6245352" y="0"/>
            <a:ext cx="5943600" cy="6858000"/>
          </a:xfrm>
          <a:prstGeom prst="rect">
            <a:avLst/>
          </a:prstGeom>
          <a:blipFill dpi="0" rotWithShape="1">
            <a:blip r:embed="rId3">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3" descr="A picture containing light, outdoor object, dark, close&#10;&#10;Description automatically generated">
            <a:extLst>
              <a:ext uri="{FF2B5EF4-FFF2-40B4-BE49-F238E27FC236}">
                <a16:creationId xmlns:a16="http://schemas.microsoft.com/office/drawing/2014/main" id="{91EFBDAE-FEDF-4EBC-AFD5-DE1534365AB9}"/>
              </a:ext>
            </a:extLst>
          </p:cNvPr>
          <p:cNvPicPr>
            <a:picLocks noChangeAspect="1"/>
          </p:cNvPicPr>
          <p:nvPr/>
        </p:nvPicPr>
        <p:blipFill rotWithShape="1">
          <a:blip r:embed="rId4">
            <a:extLst>
              <a:ext uri="{837473B0-CC2E-450A-ABE3-18F120FF3D39}">
                <a1611:picAttrSrcUrl xmlns:a1611="http://schemas.microsoft.com/office/drawing/2016/11/main" r:id="rId5"/>
              </a:ext>
            </a:extLst>
          </a:blip>
          <a:srcRect l="30140" r="18209" b="-2"/>
          <a:stretch/>
        </p:blipFill>
        <p:spPr>
          <a:xfrm>
            <a:off x="6906382" y="567942"/>
            <a:ext cx="4724400" cy="5716862"/>
          </a:xfrm>
          <a:prstGeom prst="rect">
            <a:avLst/>
          </a:prstGeom>
        </p:spPr>
      </p:pic>
    </p:spTree>
    <p:extLst>
      <p:ext uri="{BB962C8B-B14F-4D97-AF65-F5344CB8AC3E}">
        <p14:creationId xmlns:p14="http://schemas.microsoft.com/office/powerpoint/2010/main" val="37008817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3" name="Rectangle 81">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144" name="Picture 83">
            <a:extLst>
              <a:ext uri="{FF2B5EF4-FFF2-40B4-BE49-F238E27FC236}">
                <a16:creationId xmlns:a16="http://schemas.microsoft.com/office/drawing/2014/main" id="{1CB7E8AE-A3AC-4BB7-A5C6-F00EC697B26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5000"/>
            <a:extLst>
              <a:ext uri="{28A0092B-C50C-407E-A947-70E740481C1C}">
                <a14:useLocalDpi xmlns:a14="http://schemas.microsoft.com/office/drawing/2010/main" val="0"/>
              </a:ext>
            </a:extLst>
          </a:blip>
          <a:stretch>
            <a:fillRect/>
          </a:stretch>
        </p:blipFill>
        <p:spPr>
          <a:xfrm>
            <a:off x="0" y="1"/>
            <a:ext cx="12192000" cy="1392401"/>
          </a:xfrm>
          <a:prstGeom prst="rect">
            <a:avLst/>
          </a:prstGeom>
        </p:spPr>
      </p:pic>
      <p:sp useBgFill="1">
        <p:nvSpPr>
          <p:cNvPr id="145" name="Rectangle 85">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46" name="Rectangle 87">
            <a:extLst>
              <a:ext uri="{FF2B5EF4-FFF2-40B4-BE49-F238E27FC236}">
                <a16:creationId xmlns:a16="http://schemas.microsoft.com/office/drawing/2014/main" id="{FBC8BBE5-981E-4B0B-9654-32B5668BF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47" name="Rectangle 89">
            <a:extLst>
              <a:ext uri="{FF2B5EF4-FFF2-40B4-BE49-F238E27FC236}">
                <a16:creationId xmlns:a16="http://schemas.microsoft.com/office/drawing/2014/main" id="{592DB257-3E16-4A3C-9E28-468282812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5989027" cy="6858000"/>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48" name="Rectangle 91">
            <a:extLst>
              <a:ext uri="{FF2B5EF4-FFF2-40B4-BE49-F238E27FC236}">
                <a16:creationId xmlns:a16="http://schemas.microsoft.com/office/drawing/2014/main" id="{487685E6-1160-459B-8C70-301404C06C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048" y="0"/>
            <a:ext cx="5989019" cy="6858000"/>
          </a:xfrm>
          <a:prstGeom prst="rect">
            <a:avLst/>
          </a:prstGeom>
          <a:blipFill dpi="0" rotWithShape="1">
            <a:blip r:embed="rId3">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4" name="Rectangle 93">
            <a:extLst>
              <a:ext uri="{FF2B5EF4-FFF2-40B4-BE49-F238E27FC236}">
                <a16:creationId xmlns:a16="http://schemas.microsoft.com/office/drawing/2014/main" id="{094C9708-F6A4-4956-B261-A4A2C4DFEB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48400" y="0"/>
            <a:ext cx="5943600" cy="6858000"/>
          </a:xfrm>
          <a:prstGeom prst="rect">
            <a:avLst/>
          </a:prstGeom>
          <a:solidFill>
            <a:schemeClr val="bg2">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 name="TextBox 1">
            <a:extLst>
              <a:ext uri="{FF2B5EF4-FFF2-40B4-BE49-F238E27FC236}">
                <a16:creationId xmlns:a16="http://schemas.microsoft.com/office/drawing/2014/main" id="{6DC6A351-E00E-4E77-A75A-043643869865}"/>
              </a:ext>
            </a:extLst>
          </p:cNvPr>
          <p:cNvSpPr txBox="1"/>
          <p:nvPr/>
        </p:nvSpPr>
        <p:spPr>
          <a:xfrm>
            <a:off x="6037006" y="-2944"/>
            <a:ext cx="6033181" cy="705929"/>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fontScale="77500" lnSpcReduction="20000"/>
          </a:bodyPr>
          <a:lstStyle/>
          <a:p>
            <a:pPr>
              <a:spcBef>
                <a:spcPct val="0"/>
              </a:spcBef>
              <a:spcAft>
                <a:spcPts val="600"/>
              </a:spcAft>
            </a:pPr>
            <a:r>
              <a:rPr lang="en-US" sz="4400" b="1" dirty="0">
                <a:solidFill>
                  <a:schemeClr val="tx2"/>
                </a:solidFill>
                <a:latin typeface="+mj-lt"/>
                <a:ea typeface="+mj-ea"/>
                <a:cs typeface="+mj-cs"/>
              </a:rPr>
              <a:t>DATASET PRE-PROCESSING</a:t>
            </a:r>
          </a:p>
        </p:txBody>
      </p:sp>
      <p:sp>
        <p:nvSpPr>
          <p:cNvPr id="3" name="TextBox 2">
            <a:extLst>
              <a:ext uri="{FF2B5EF4-FFF2-40B4-BE49-F238E27FC236}">
                <a16:creationId xmlns:a16="http://schemas.microsoft.com/office/drawing/2014/main" id="{65496996-2504-4C52-BA82-33703DFF8D24}"/>
              </a:ext>
            </a:extLst>
          </p:cNvPr>
          <p:cNvSpPr txBox="1"/>
          <p:nvPr/>
        </p:nvSpPr>
        <p:spPr>
          <a:xfrm>
            <a:off x="6098458" y="617266"/>
            <a:ext cx="6034228" cy="6125225"/>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spcAft>
                <a:spcPts val="600"/>
              </a:spcAft>
              <a:buClr>
                <a:schemeClr val="accent1"/>
              </a:buClr>
            </a:pPr>
            <a:r>
              <a:rPr lang="en-US" sz="2500" dirty="0">
                <a:solidFill>
                  <a:schemeClr val="accent6">
                    <a:lumMod val="50000"/>
                  </a:schemeClr>
                </a:solidFill>
                <a:latin typeface="Aldhabi"/>
                <a:cs typeface="Aldhabi"/>
              </a:rPr>
              <a:t>Each record of Kepler data was identified by a unique id called 'KOI' (Kepler Object of Interest). Each record contained 50+ attributes about observation. There were several categories of attributes such as "exoplanet archive information" or "threshold crossing event" or other optical attributes which were not directly related with planet’s habitability. For habitability analysis we were interested only in planetary and stellar features. After analyzing each attribute of Kepler data from its description 39 planetary and stellar features were identified. Some of these features are "Planetary Radius", "Isolation Flux", "Equilibrium Temperature", "Orbital Period", "Distance from parent Star", "Stellar Temperature" etc. Since habitable planets are less, planets with both "confirmed" and "candidate" disposition are selected. Reason behind this was, even if "candidate" planet ultimately turned out to be "false positive", still its features would be a valid data point for our purpose. For non-habitable planets, we selected planets with only "confirmed" disposition.</a:t>
            </a:r>
            <a:endParaRPr lang="en-US" sz="2500">
              <a:solidFill>
                <a:schemeClr val="accent6">
                  <a:lumMod val="50000"/>
                </a:schemeClr>
              </a:solidFill>
              <a:latin typeface="Aldhabi"/>
              <a:ea typeface="+mn-lt"/>
              <a:cs typeface="+mn-lt"/>
            </a:endParaRPr>
          </a:p>
          <a:p>
            <a:pPr>
              <a:spcAft>
                <a:spcPts val="600"/>
              </a:spcAft>
            </a:pPr>
            <a:endParaRPr lang="en-US" sz="2400" dirty="0">
              <a:solidFill>
                <a:schemeClr val="tx2"/>
              </a:solidFill>
              <a:latin typeface="Aldhabi"/>
              <a:cs typeface="Aldhabi"/>
            </a:endParaRPr>
          </a:p>
        </p:txBody>
      </p:sp>
      <p:pic>
        <p:nvPicPr>
          <p:cNvPr id="14" name="Picture 14" descr="A picture containing light, dark, close&#10;&#10;Description automatically generated">
            <a:extLst>
              <a:ext uri="{FF2B5EF4-FFF2-40B4-BE49-F238E27FC236}">
                <a16:creationId xmlns:a16="http://schemas.microsoft.com/office/drawing/2014/main" id="{3439ECEE-342B-4AAA-8757-C9AB0DAAFF9A}"/>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889821" y="1538897"/>
            <a:ext cx="4181166" cy="3890820"/>
          </a:xfrm>
          <a:prstGeom prst="rect">
            <a:avLst/>
          </a:prstGeom>
        </p:spPr>
      </p:pic>
    </p:spTree>
    <p:extLst>
      <p:ext uri="{BB962C8B-B14F-4D97-AF65-F5344CB8AC3E}">
        <p14:creationId xmlns:p14="http://schemas.microsoft.com/office/powerpoint/2010/main" val="33329912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0" name="Rectangle 79">
            <a:extLst>
              <a:ext uri="{FF2B5EF4-FFF2-40B4-BE49-F238E27FC236}">
                <a16:creationId xmlns:a16="http://schemas.microsoft.com/office/drawing/2014/main" id="{310E06F9-9F12-4D1B-92C0-4B30818D09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82" name="Rectangle 81">
            <a:extLst>
              <a:ext uri="{FF2B5EF4-FFF2-40B4-BE49-F238E27FC236}">
                <a16:creationId xmlns:a16="http://schemas.microsoft.com/office/drawing/2014/main" id="{8F5EFE88-F6A7-4B53-AF99-227DFC56A0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2" name="TextBox 1">
            <a:extLst>
              <a:ext uri="{FF2B5EF4-FFF2-40B4-BE49-F238E27FC236}">
                <a16:creationId xmlns:a16="http://schemas.microsoft.com/office/drawing/2014/main" id="{6DC6A351-E00E-4E77-A75A-043643869865}"/>
              </a:ext>
            </a:extLst>
          </p:cNvPr>
          <p:cNvSpPr txBox="1"/>
          <p:nvPr/>
        </p:nvSpPr>
        <p:spPr>
          <a:xfrm>
            <a:off x="383458" y="-78544"/>
            <a:ext cx="5326320" cy="709646"/>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fontScale="85000" lnSpcReduction="10000"/>
          </a:bodyPr>
          <a:lstStyle/>
          <a:p>
            <a:pPr>
              <a:spcBef>
                <a:spcPct val="0"/>
              </a:spcBef>
              <a:spcAft>
                <a:spcPts val="600"/>
              </a:spcAft>
            </a:pPr>
            <a:r>
              <a:rPr lang="en-US" sz="4400" b="1">
                <a:solidFill>
                  <a:schemeClr val="tx2"/>
                </a:solidFill>
                <a:latin typeface="+mj-lt"/>
                <a:ea typeface="+mj-ea"/>
                <a:cs typeface="+mj-cs"/>
              </a:rPr>
              <a:t>LITERATURE SURVEY</a:t>
            </a:r>
          </a:p>
        </p:txBody>
      </p:sp>
      <p:sp>
        <p:nvSpPr>
          <p:cNvPr id="84" name="Rectangle 83">
            <a:extLst>
              <a:ext uri="{FF2B5EF4-FFF2-40B4-BE49-F238E27FC236}">
                <a16:creationId xmlns:a16="http://schemas.microsoft.com/office/drawing/2014/main" id="{BF9AF5CF-AE21-453A-8D3F-6D9FC64A18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98283" y="0"/>
            <a:ext cx="6193717" cy="6858000"/>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86" name="Rectangle 85">
            <a:extLst>
              <a:ext uri="{FF2B5EF4-FFF2-40B4-BE49-F238E27FC236}">
                <a16:creationId xmlns:a16="http://schemas.microsoft.com/office/drawing/2014/main" id="{F18A41FE-6F14-49D2-8C0F-56A351A98E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5998281" y="-3"/>
            <a:ext cx="6193718" cy="6857999"/>
          </a:xfrm>
          <a:prstGeom prst="rect">
            <a:avLst/>
          </a:prstGeom>
          <a:blipFill dpi="0" rotWithShape="1">
            <a:blip r:embed="rId2">
              <a:alphaModFix amt="35000"/>
              <a:duotone>
                <a:schemeClr val="accent1">
                  <a:shade val="45000"/>
                  <a:satMod val="135000"/>
                </a:schemeClr>
                <a:prstClr val="white"/>
              </a:duotone>
            </a:blip>
            <a:srcRect/>
            <a:tile tx="889000" ty="0" sx="100000" sy="100000" flip="xy" algn="t"/>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3">
            <a:extLst>
              <a:ext uri="{FF2B5EF4-FFF2-40B4-BE49-F238E27FC236}">
                <a16:creationId xmlns:a16="http://schemas.microsoft.com/office/drawing/2014/main" id="{A650F777-8A86-40EE-8DE3-174DC0599E20}"/>
              </a:ext>
            </a:extLst>
          </p:cNvPr>
          <p:cNvPicPr>
            <a:picLocks noChangeAspect="1"/>
          </p:cNvPicPr>
          <p:nvPr/>
        </p:nvPicPr>
        <p:blipFill rotWithShape="1">
          <a:blip r:embed="rId3">
            <a:extLst>
              <a:ext uri="{837473B0-CC2E-450A-ABE3-18F120FF3D39}">
                <a1611:picAttrSrcUrl xmlns:a1611="http://schemas.microsoft.com/office/drawing/2016/11/main" r:id="rId4"/>
              </a:ext>
            </a:extLst>
          </a:blip>
          <a:srcRect l="32305" r="11445" b="-2"/>
          <a:stretch/>
        </p:blipFill>
        <p:spPr>
          <a:xfrm>
            <a:off x="6732218" y="567942"/>
            <a:ext cx="4817466" cy="5716862"/>
          </a:xfrm>
          <a:prstGeom prst="rect">
            <a:avLst/>
          </a:prstGeom>
        </p:spPr>
      </p:pic>
      <p:sp>
        <p:nvSpPr>
          <p:cNvPr id="6" name="TextBox 5">
            <a:extLst>
              <a:ext uri="{FF2B5EF4-FFF2-40B4-BE49-F238E27FC236}">
                <a16:creationId xmlns:a16="http://schemas.microsoft.com/office/drawing/2014/main" id="{A61540BA-041E-4D5D-AC97-13E092F8A166}"/>
              </a:ext>
            </a:extLst>
          </p:cNvPr>
          <p:cNvSpPr txBox="1"/>
          <p:nvPr/>
        </p:nvSpPr>
        <p:spPr>
          <a:xfrm>
            <a:off x="200781" y="902305"/>
            <a:ext cx="5464628" cy="550920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b="1" dirty="0">
                <a:latin typeface="Aldhabi"/>
                <a:cs typeface="Aldhabi"/>
              </a:rPr>
              <a:t>EVALUATION METRICS</a:t>
            </a:r>
            <a:r>
              <a:rPr lang="en-US" sz="3200" dirty="0">
                <a:latin typeface="Aldhabi"/>
                <a:cs typeface="Aldhabi"/>
              </a:rPr>
              <a:t>- </a:t>
            </a:r>
            <a:r>
              <a:rPr lang="en-US" sz="2400" dirty="0">
                <a:latin typeface="Aldhabi"/>
                <a:ea typeface="+mn-lt"/>
                <a:cs typeface="+mn-lt"/>
              </a:rPr>
              <a:t>Evaluation metrics are used to measure the quality of the machine learning model. Evaluating machine learning models is essential for any project. Here I have evaluated my machine learning algorithms to find how my models work with my dataset. Evaluation metrics plays a major role as it give an overall idea for my entire project how well it is performing. There are many different types of evaluation metrics available to test a model. Some of which I have applied to my machine learning models are as follows-</a:t>
            </a:r>
            <a:endParaRPr lang="en-US" sz="2400" dirty="0">
              <a:latin typeface="Aldhabi"/>
              <a:cs typeface="Aldhabi"/>
            </a:endParaRPr>
          </a:p>
          <a:p>
            <a:pPr marL="457200">
              <a:buFont typeface="Arial"/>
              <a:buChar char="•"/>
            </a:pPr>
            <a:r>
              <a:rPr lang="en-US" sz="3200" b="1" dirty="0">
                <a:latin typeface="Aldhabi"/>
                <a:cs typeface="Aldhabi"/>
              </a:rPr>
              <a:t>ACCURACY</a:t>
            </a:r>
            <a:r>
              <a:rPr lang="en-US" sz="3200" dirty="0">
                <a:latin typeface="Aldhabi"/>
                <a:cs typeface="Aldhabi"/>
              </a:rPr>
              <a:t>- </a:t>
            </a:r>
            <a:r>
              <a:rPr lang="en-US" sz="2400" dirty="0">
                <a:latin typeface="Aldhabi"/>
                <a:ea typeface="+mn-lt"/>
                <a:cs typeface="Aldhabi"/>
              </a:rPr>
              <a:t>It is </a:t>
            </a:r>
            <a:r>
              <a:rPr lang="en-US" sz="2400" dirty="0">
                <a:latin typeface="Aldhabi"/>
                <a:ea typeface="+mn-lt"/>
                <a:cs typeface="+mn-lt"/>
              </a:rPr>
              <a:t>defined as the percentage of correct predictions for the test data. It can be calculated easily by dividing the number of correct predictions by the number of total predictions.</a:t>
            </a:r>
          </a:p>
          <a:p>
            <a:pPr marL="457200">
              <a:buFont typeface="Arial"/>
              <a:buChar char="•"/>
            </a:pPr>
            <a:endParaRPr lang="en-US" sz="2400" dirty="0">
              <a:latin typeface="Aldhabi"/>
              <a:cs typeface="Aldhabi"/>
            </a:endParaRPr>
          </a:p>
        </p:txBody>
      </p:sp>
      <p:pic>
        <p:nvPicPr>
          <p:cNvPr id="7" name="Picture 7" descr="Graphical user interface, text, application&#10;&#10;Description automatically generated">
            <a:extLst>
              <a:ext uri="{FF2B5EF4-FFF2-40B4-BE49-F238E27FC236}">
                <a16:creationId xmlns:a16="http://schemas.microsoft.com/office/drawing/2014/main" id="{90B11266-F98B-4540-9DE7-8F646B776273}"/>
              </a:ext>
            </a:extLst>
          </p:cNvPr>
          <p:cNvPicPr>
            <a:picLocks noChangeAspect="1"/>
          </p:cNvPicPr>
          <p:nvPr/>
        </p:nvPicPr>
        <p:blipFill>
          <a:blip r:embed="rId5"/>
          <a:stretch>
            <a:fillRect/>
          </a:stretch>
        </p:blipFill>
        <p:spPr>
          <a:xfrm>
            <a:off x="803788" y="5877232"/>
            <a:ext cx="4435321" cy="843116"/>
          </a:xfrm>
          <a:prstGeom prst="rect">
            <a:avLst/>
          </a:prstGeom>
        </p:spPr>
      </p:pic>
    </p:spTree>
    <p:extLst>
      <p:ext uri="{BB962C8B-B14F-4D97-AF65-F5344CB8AC3E}">
        <p14:creationId xmlns:p14="http://schemas.microsoft.com/office/powerpoint/2010/main" val="8600879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0" name="Rectangle 149">
            <a:extLst>
              <a:ext uri="{FF2B5EF4-FFF2-40B4-BE49-F238E27FC236}">
                <a16:creationId xmlns:a16="http://schemas.microsoft.com/office/drawing/2014/main" id="{DE61FBD7-E37C-4B38-BE44-A6D4978D74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52" name="Rectangle 151">
            <a:extLst>
              <a:ext uri="{FF2B5EF4-FFF2-40B4-BE49-F238E27FC236}">
                <a16:creationId xmlns:a16="http://schemas.microsoft.com/office/drawing/2014/main" id="{2B028756-0FA5-471F-B25F-B44FA15531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54" name="Rectangle 153">
            <a:extLst>
              <a:ext uri="{FF2B5EF4-FFF2-40B4-BE49-F238E27FC236}">
                <a16:creationId xmlns:a16="http://schemas.microsoft.com/office/drawing/2014/main" id="{392BFCFE-FD78-4EDF-BEFE-CC444DC5F3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56" name="Rectangle 155">
            <a:extLst>
              <a:ext uri="{FF2B5EF4-FFF2-40B4-BE49-F238E27FC236}">
                <a16:creationId xmlns:a16="http://schemas.microsoft.com/office/drawing/2014/main" id="{8E6613BA-415A-4A35-90E0-E031E5096F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989030" y="0"/>
            <a:ext cx="6202969" cy="6858000"/>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58" name="Rectangle 157">
            <a:extLst>
              <a:ext uri="{FF2B5EF4-FFF2-40B4-BE49-F238E27FC236}">
                <a16:creationId xmlns:a16="http://schemas.microsoft.com/office/drawing/2014/main" id="{E772886C-B41D-47A1-A831-869BA0F69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5989030" y="22493"/>
            <a:ext cx="6202969" cy="6830508"/>
          </a:xfrm>
          <a:prstGeom prst="rect">
            <a:avLst/>
          </a:prstGeom>
          <a:blipFill dpi="0" rotWithShape="1">
            <a:blip r:embed="rId2">
              <a:alphaModFix amt="35000"/>
              <a:duotone>
                <a:schemeClr val="accent1">
                  <a:shade val="45000"/>
                  <a:satMod val="135000"/>
                </a:schemeClr>
                <a:prstClr val="white"/>
              </a:duotone>
            </a:blip>
            <a:srcRect/>
            <a:tile tx="889000" ty="0" sx="100000" sy="100000" flip="xy" algn="t"/>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5" name="TextBox 144">
            <a:extLst>
              <a:ext uri="{FF2B5EF4-FFF2-40B4-BE49-F238E27FC236}">
                <a16:creationId xmlns:a16="http://schemas.microsoft.com/office/drawing/2014/main" id="{AFD890DA-350E-4C94-AACE-DA51F685944E}"/>
              </a:ext>
            </a:extLst>
          </p:cNvPr>
          <p:cNvSpPr txBox="1"/>
          <p:nvPr/>
        </p:nvSpPr>
        <p:spPr>
          <a:xfrm>
            <a:off x="6099242" y="315214"/>
            <a:ext cx="6094007" cy="6045263"/>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fontScale="92500"/>
          </a:bodyPr>
          <a:lstStyle/>
          <a:p>
            <a:pPr marL="457200" indent="-457200">
              <a:spcBef>
                <a:spcPct val="0"/>
              </a:spcBef>
              <a:spcAft>
                <a:spcPts val="600"/>
              </a:spcAft>
              <a:buFont typeface="Arial"/>
              <a:buChar char="•"/>
            </a:pPr>
            <a:r>
              <a:rPr lang="en-US" sz="3200" b="1" dirty="0">
                <a:solidFill>
                  <a:schemeClr val="bg1"/>
                </a:solidFill>
                <a:latin typeface="Aldhabi"/>
                <a:ea typeface="+mj-ea"/>
                <a:cs typeface="Aldhabi"/>
              </a:rPr>
              <a:t>RECALL- </a:t>
            </a:r>
            <a:r>
              <a:rPr lang="en-US" sz="2800" dirty="0">
                <a:solidFill>
                  <a:schemeClr val="bg1">
                    <a:lumMod val="95000"/>
                  </a:schemeClr>
                </a:solidFill>
                <a:latin typeface="Aldhabi"/>
                <a:ea typeface="+mj-ea"/>
                <a:cs typeface="Aldhabi"/>
              </a:rPr>
              <a:t>It</a:t>
            </a:r>
            <a:r>
              <a:rPr lang="en-US" sz="2800" dirty="0">
                <a:solidFill>
                  <a:schemeClr val="bg1">
                    <a:lumMod val="95000"/>
                  </a:schemeClr>
                </a:solidFill>
                <a:latin typeface="Aldhabi"/>
                <a:ea typeface="+mn-lt"/>
                <a:cs typeface="Aldhabi"/>
              </a:rPr>
              <a:t> is</a:t>
            </a:r>
            <a:r>
              <a:rPr lang="en-US" sz="2800" dirty="0">
                <a:solidFill>
                  <a:schemeClr val="bg1">
                    <a:lumMod val="95000"/>
                  </a:schemeClr>
                </a:solidFill>
                <a:latin typeface="Aldhabi"/>
                <a:ea typeface="+mn-lt"/>
                <a:cs typeface="+mn-lt"/>
              </a:rPr>
              <a:t> defined as the fraction of examples which were predicted to belong to a class with respect to all of the examples that truly belong in the class.</a:t>
            </a:r>
            <a:endParaRPr lang="en-US" sz="2800" dirty="0">
              <a:solidFill>
                <a:schemeClr val="bg1">
                  <a:lumMod val="95000"/>
                </a:schemeClr>
              </a:solidFill>
              <a:latin typeface="Aldhabi"/>
              <a:ea typeface="+mj-ea"/>
              <a:cs typeface="Aldhabi"/>
            </a:endParaRPr>
          </a:p>
          <a:p>
            <a:pPr>
              <a:spcBef>
                <a:spcPct val="0"/>
              </a:spcBef>
              <a:spcAft>
                <a:spcPts val="600"/>
              </a:spcAft>
            </a:pPr>
            <a:endParaRPr lang="en-US" sz="2800" dirty="0">
              <a:solidFill>
                <a:schemeClr val="bg1">
                  <a:lumMod val="95000"/>
                </a:schemeClr>
              </a:solidFill>
              <a:latin typeface="Aldhabi"/>
              <a:ea typeface="+mj-ea"/>
              <a:cs typeface="Aldhabi"/>
            </a:endParaRPr>
          </a:p>
          <a:p>
            <a:pPr marL="457200" indent="-457200">
              <a:spcBef>
                <a:spcPct val="0"/>
              </a:spcBef>
              <a:spcAft>
                <a:spcPts val="600"/>
              </a:spcAft>
              <a:buFont typeface="Arial"/>
              <a:buChar char="•"/>
            </a:pPr>
            <a:endParaRPr lang="en-US" sz="3200" b="1" dirty="0">
              <a:solidFill>
                <a:schemeClr val="bg1"/>
              </a:solidFill>
              <a:latin typeface="Aldhabi"/>
              <a:ea typeface="+mj-ea"/>
              <a:cs typeface="Aldhabi"/>
            </a:endParaRPr>
          </a:p>
          <a:p>
            <a:pPr marL="457200" indent="-457200">
              <a:spcBef>
                <a:spcPct val="0"/>
              </a:spcBef>
              <a:spcAft>
                <a:spcPts val="600"/>
              </a:spcAft>
              <a:buFont typeface="Arial"/>
              <a:buChar char="•"/>
            </a:pPr>
            <a:r>
              <a:rPr lang="en-US" sz="3200" b="1" dirty="0">
                <a:solidFill>
                  <a:schemeClr val="bg1"/>
                </a:solidFill>
                <a:latin typeface="Aldhabi"/>
                <a:ea typeface="+mj-ea"/>
                <a:cs typeface="Aldhabi"/>
              </a:rPr>
              <a:t>PRECISION-</a:t>
            </a:r>
            <a:r>
              <a:rPr lang="en-US" sz="3200" b="1" dirty="0">
                <a:solidFill>
                  <a:schemeClr val="bg1">
                    <a:lumMod val="95000"/>
                  </a:schemeClr>
                </a:solidFill>
                <a:latin typeface="Aldhabi"/>
                <a:ea typeface="+mj-ea"/>
                <a:cs typeface="Aldhabi"/>
              </a:rPr>
              <a:t> </a:t>
            </a:r>
            <a:r>
              <a:rPr lang="en-US" sz="2800" dirty="0">
                <a:solidFill>
                  <a:schemeClr val="bg1">
                    <a:lumMod val="95000"/>
                  </a:schemeClr>
                </a:solidFill>
                <a:latin typeface="Aldhabi"/>
                <a:ea typeface="+mn-lt"/>
                <a:cs typeface="Aldhabi"/>
              </a:rPr>
              <a:t>It is</a:t>
            </a:r>
            <a:r>
              <a:rPr lang="en-US" sz="2800" dirty="0">
                <a:solidFill>
                  <a:schemeClr val="bg1">
                    <a:lumMod val="95000"/>
                  </a:schemeClr>
                </a:solidFill>
                <a:latin typeface="Aldhabi"/>
                <a:ea typeface="+mn-lt"/>
                <a:cs typeface="+mn-lt"/>
              </a:rPr>
              <a:t> defined as the fraction of relevant examples (true positives) among all of the examples which were predicted to belong in a certain class.</a:t>
            </a:r>
            <a:endParaRPr lang="en-US">
              <a:solidFill>
                <a:schemeClr val="bg1">
                  <a:lumMod val="95000"/>
                </a:schemeClr>
              </a:solidFill>
            </a:endParaRPr>
          </a:p>
          <a:p>
            <a:pPr>
              <a:spcBef>
                <a:spcPct val="0"/>
              </a:spcBef>
              <a:spcAft>
                <a:spcPts val="600"/>
              </a:spcAft>
            </a:pPr>
            <a:endParaRPr lang="en-US" sz="2800" dirty="0">
              <a:solidFill>
                <a:schemeClr val="bg1">
                  <a:lumMod val="95000"/>
                </a:schemeClr>
              </a:solidFill>
              <a:latin typeface="Aldhabi"/>
              <a:ea typeface="+mj-ea"/>
              <a:cs typeface="Aldhabi"/>
            </a:endParaRPr>
          </a:p>
          <a:p>
            <a:pPr marL="457200" indent="-457200">
              <a:spcBef>
                <a:spcPct val="0"/>
              </a:spcBef>
              <a:spcAft>
                <a:spcPts val="600"/>
              </a:spcAft>
              <a:buFont typeface="Arial"/>
              <a:buChar char="•"/>
            </a:pPr>
            <a:endParaRPr lang="en-US" sz="2800" b="1" dirty="0">
              <a:solidFill>
                <a:schemeClr val="bg1"/>
              </a:solidFill>
              <a:latin typeface="Aldhabi"/>
              <a:ea typeface="+mj-ea"/>
              <a:cs typeface="Aldhabi"/>
            </a:endParaRPr>
          </a:p>
          <a:p>
            <a:pPr marL="457200" indent="-457200">
              <a:spcBef>
                <a:spcPct val="0"/>
              </a:spcBef>
              <a:spcAft>
                <a:spcPts val="600"/>
              </a:spcAft>
              <a:buFont typeface="Arial"/>
              <a:buChar char="•"/>
            </a:pPr>
            <a:r>
              <a:rPr lang="en-US" sz="2800" b="1" dirty="0">
                <a:solidFill>
                  <a:schemeClr val="bg1"/>
                </a:solidFill>
                <a:latin typeface="Aldhabi"/>
                <a:ea typeface="+mj-ea"/>
                <a:cs typeface="Aldhabi"/>
              </a:rPr>
              <a:t>F1 SCORE- </a:t>
            </a:r>
            <a:r>
              <a:rPr lang="en-US" sz="2800" dirty="0">
                <a:solidFill>
                  <a:schemeClr val="bg1">
                    <a:lumMod val="95000"/>
                  </a:schemeClr>
                </a:solidFill>
                <a:latin typeface="Aldhabi"/>
                <a:ea typeface="+mj-ea"/>
                <a:cs typeface="Aldhabi"/>
              </a:rPr>
              <a:t>The F1-score is a way of combining the precision and recall of the model, and it is defined as the harmonic mean of the model’s precision and recall.</a:t>
            </a:r>
          </a:p>
          <a:p>
            <a:pPr>
              <a:spcBef>
                <a:spcPct val="0"/>
              </a:spcBef>
              <a:spcAft>
                <a:spcPts val="600"/>
              </a:spcAft>
            </a:pPr>
            <a:endParaRPr lang="en-US" sz="2800" dirty="0">
              <a:solidFill>
                <a:schemeClr val="bg1">
                  <a:lumMod val="95000"/>
                </a:schemeClr>
              </a:solidFill>
              <a:latin typeface="Aldhabi"/>
              <a:ea typeface="+mj-ea"/>
              <a:cs typeface="Aldhabi"/>
            </a:endParaRPr>
          </a:p>
        </p:txBody>
      </p:sp>
      <p:pic>
        <p:nvPicPr>
          <p:cNvPr id="4" name="Picture 4" descr="A picture containing computer, indoor&#10;&#10;Description automatically generated">
            <a:extLst>
              <a:ext uri="{FF2B5EF4-FFF2-40B4-BE49-F238E27FC236}">
                <a16:creationId xmlns:a16="http://schemas.microsoft.com/office/drawing/2014/main" id="{6E092501-347D-458A-B186-1E2A29DD606E}"/>
              </a:ext>
            </a:extLst>
          </p:cNvPr>
          <p:cNvPicPr>
            <a:picLocks noChangeAspect="1"/>
          </p:cNvPicPr>
          <p:nvPr/>
        </p:nvPicPr>
        <p:blipFill rotWithShape="1">
          <a:blip r:embed="rId3">
            <a:extLst>
              <a:ext uri="{837473B0-CC2E-450A-ABE3-18F120FF3D39}">
                <a1611:picAttrSrcUrl xmlns:a1611="http://schemas.microsoft.com/office/drawing/2016/11/main" r:id="rId4"/>
              </a:ext>
            </a:extLst>
          </a:blip>
          <a:srcRect l="24088" r="24087" b="-1"/>
          <a:stretch/>
        </p:blipFill>
        <p:spPr>
          <a:xfrm>
            <a:off x="637742" y="567942"/>
            <a:ext cx="4817466" cy="5716862"/>
          </a:xfrm>
          <a:prstGeom prst="rect">
            <a:avLst/>
          </a:prstGeom>
        </p:spPr>
      </p:pic>
      <p:pic>
        <p:nvPicPr>
          <p:cNvPr id="146" name="Picture 146">
            <a:extLst>
              <a:ext uri="{FF2B5EF4-FFF2-40B4-BE49-F238E27FC236}">
                <a16:creationId xmlns:a16="http://schemas.microsoft.com/office/drawing/2014/main" id="{E2F4B143-8662-4AC3-982A-60EC242D3E00}"/>
              </a:ext>
            </a:extLst>
          </p:cNvPr>
          <p:cNvPicPr>
            <a:picLocks noChangeAspect="1"/>
          </p:cNvPicPr>
          <p:nvPr/>
        </p:nvPicPr>
        <p:blipFill>
          <a:blip r:embed="rId5"/>
          <a:stretch>
            <a:fillRect/>
          </a:stretch>
        </p:blipFill>
        <p:spPr>
          <a:xfrm>
            <a:off x="6826045" y="1483126"/>
            <a:ext cx="4144296" cy="696263"/>
          </a:xfrm>
          <a:prstGeom prst="rect">
            <a:avLst/>
          </a:prstGeom>
        </p:spPr>
      </p:pic>
      <p:pic>
        <p:nvPicPr>
          <p:cNvPr id="147" name="Picture 147">
            <a:extLst>
              <a:ext uri="{FF2B5EF4-FFF2-40B4-BE49-F238E27FC236}">
                <a16:creationId xmlns:a16="http://schemas.microsoft.com/office/drawing/2014/main" id="{E87F8A9A-6519-4F1E-A16F-45686FD7057C}"/>
              </a:ext>
            </a:extLst>
          </p:cNvPr>
          <p:cNvPicPr>
            <a:picLocks noChangeAspect="1"/>
          </p:cNvPicPr>
          <p:nvPr/>
        </p:nvPicPr>
        <p:blipFill>
          <a:blip r:embed="rId6"/>
          <a:stretch>
            <a:fillRect/>
          </a:stretch>
        </p:blipFill>
        <p:spPr>
          <a:xfrm>
            <a:off x="6826046" y="3747762"/>
            <a:ext cx="4144296" cy="763571"/>
          </a:xfrm>
          <a:prstGeom prst="rect">
            <a:avLst/>
          </a:prstGeom>
        </p:spPr>
      </p:pic>
      <p:pic>
        <p:nvPicPr>
          <p:cNvPr id="148" name="Picture 148" descr="Table&#10;&#10;Description automatically generated">
            <a:extLst>
              <a:ext uri="{FF2B5EF4-FFF2-40B4-BE49-F238E27FC236}">
                <a16:creationId xmlns:a16="http://schemas.microsoft.com/office/drawing/2014/main" id="{EB87505F-D6D3-43AA-B457-BEB4EAD8A42D}"/>
              </a:ext>
            </a:extLst>
          </p:cNvPr>
          <p:cNvPicPr>
            <a:picLocks noChangeAspect="1"/>
          </p:cNvPicPr>
          <p:nvPr/>
        </p:nvPicPr>
        <p:blipFill>
          <a:blip r:embed="rId7"/>
          <a:stretch>
            <a:fillRect/>
          </a:stretch>
        </p:blipFill>
        <p:spPr>
          <a:xfrm>
            <a:off x="6826046" y="5817075"/>
            <a:ext cx="4144296" cy="926560"/>
          </a:xfrm>
          <a:prstGeom prst="rect">
            <a:avLst/>
          </a:prstGeom>
        </p:spPr>
      </p:pic>
    </p:spTree>
    <p:extLst>
      <p:ext uri="{BB962C8B-B14F-4D97-AF65-F5344CB8AC3E}">
        <p14:creationId xmlns:p14="http://schemas.microsoft.com/office/powerpoint/2010/main" val="3460197841"/>
      </p:ext>
    </p:extLst>
  </p:cSld>
  <p:clrMapOvr>
    <a:masterClrMapping/>
  </p:clrMapOvr>
</p:sld>
</file>

<file path=ppt/theme/theme1.xml><?xml version="1.0" encoding="utf-8"?>
<a:theme xmlns:a="http://schemas.openxmlformats.org/drawingml/2006/main" name="BlockprintVTI">
  <a:themeElements>
    <a:clrScheme name="Custom 69">
      <a:dk1>
        <a:sysClr val="windowText" lastClr="000000"/>
      </a:dk1>
      <a:lt1>
        <a:sysClr val="window" lastClr="FFFFFF"/>
      </a:lt1>
      <a:dk2>
        <a:srgbClr val="44131A"/>
      </a:dk2>
      <a:lt2>
        <a:srgbClr val="F2ECEA"/>
      </a:lt2>
      <a:accent1>
        <a:srgbClr val="A62C52"/>
      </a:accent1>
      <a:accent2>
        <a:srgbClr val="A7928D"/>
      </a:accent2>
      <a:accent3>
        <a:srgbClr val="307C71"/>
      </a:accent3>
      <a:accent4>
        <a:srgbClr val="41575D"/>
      </a:accent4>
      <a:accent5>
        <a:srgbClr val="8FA3A3"/>
      </a:accent5>
      <a:accent6>
        <a:srgbClr val="CA8370"/>
      </a:accent6>
      <a:hlink>
        <a:srgbClr val="D13D6E"/>
      </a:hlink>
      <a:folHlink>
        <a:srgbClr val="6C9D92"/>
      </a:folHlink>
    </a:clrScheme>
    <a:fontScheme name="Custom 56">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lockprintVTI" id="{AA8C8908-6BA4-477C-AEA4-CB6C32A1FE3B}" vid="{36392749-7C1D-4938-93BB-440CD2A1B0AB}"/>
    </a:ext>
  </a:extLst>
</a:theme>
</file>

<file path=docProps/app.xml><?xml version="1.0" encoding="utf-8"?>
<Properties xmlns="http://schemas.openxmlformats.org/officeDocument/2006/extended-properties" xmlns:vt="http://schemas.openxmlformats.org/officeDocument/2006/docPropsVTypes">
  <Template>office theme</Template>
  <TotalTime>0</TotalTime>
  <Words>0</Words>
  <Application>Microsoft Office PowerPoint</Application>
  <PresentationFormat>Widescreen</PresentationFormat>
  <Paragraphs>0</Paragraphs>
  <Slides>18</Slides>
  <Notes>0</Notes>
  <HiddenSlides>0</HiddenSlides>
  <MMClips>0</MMClips>
  <ScaleCrop>false</ScaleCrop>
  <HeadingPairs>
    <vt:vector size="4" baseType="variant">
      <vt:variant>
        <vt:lpstr>Theme</vt:lpstr>
      </vt:variant>
      <vt:variant>
        <vt:i4>1</vt:i4>
      </vt:variant>
      <vt:variant>
        <vt:lpstr>Slide Titles</vt:lpstr>
      </vt:variant>
      <vt:variant>
        <vt:i4>18</vt:i4>
      </vt:variant>
    </vt:vector>
  </HeadingPairs>
  <TitlesOfParts>
    <vt:vector size="19" baseType="lpstr">
      <vt:lpstr>BlockprintVTI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APPLICATIONS OF MACHINE LEARNING IN SPACE EXPLORATION-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
  <cp:revision>1575</cp:revision>
  <dcterms:created xsi:type="dcterms:W3CDTF">2021-07-09T15:33:26Z</dcterms:created>
  <dcterms:modified xsi:type="dcterms:W3CDTF">2021-07-14T10:52:17Z</dcterms:modified>
</cp:coreProperties>
</file>